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32" r:id="rId5"/>
    <p:sldId id="822" r:id="rId6"/>
    <p:sldId id="823" r:id="rId7"/>
    <p:sldId id="824" r:id="rId8"/>
    <p:sldId id="442" r:id="rId9"/>
    <p:sldId id="464" r:id="rId10"/>
    <p:sldId id="444" r:id="rId11"/>
    <p:sldId id="445" r:id="rId12"/>
    <p:sldId id="446" r:id="rId13"/>
    <p:sldId id="447" r:id="rId14"/>
    <p:sldId id="448" r:id="rId15"/>
    <p:sldId id="465" r:id="rId16"/>
    <p:sldId id="466" r:id="rId17"/>
    <p:sldId id="451" r:id="rId18"/>
    <p:sldId id="467" r:id="rId19"/>
    <p:sldId id="452" r:id="rId20"/>
    <p:sldId id="453" r:id="rId21"/>
    <p:sldId id="454" r:id="rId22"/>
    <p:sldId id="455" r:id="rId23"/>
    <p:sldId id="468" r:id="rId24"/>
    <p:sldId id="469" r:id="rId25"/>
    <p:sldId id="458" r:id="rId26"/>
    <p:sldId id="470" r:id="rId27"/>
    <p:sldId id="471" r:id="rId28"/>
    <p:sldId id="461" r:id="rId29"/>
    <p:sldId id="463" r:id="rId30"/>
    <p:sldId id="428" r:id="rId31"/>
    <p:sldId id="434" r:id="rId32"/>
    <p:sldId id="472" r:id="rId33"/>
    <p:sldId id="473" r:id="rId34"/>
    <p:sldId id="474" r:id="rId35"/>
    <p:sldId id="475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531" r:id="rId51"/>
    <p:sldId id="258" r:id="rId52"/>
    <p:sldId id="423" r:id="rId53"/>
    <p:sldId id="882" r:id="rId54"/>
    <p:sldId id="883" r:id="rId55"/>
    <p:sldId id="886" r:id="rId56"/>
    <p:sldId id="885" r:id="rId57"/>
    <p:sldId id="881" r:id="rId58"/>
    <p:sldId id="890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7F80"/>
    <a:srgbClr val="778FC1"/>
    <a:srgbClr val="260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49" autoAdjust="0"/>
    <p:restoredTop sz="82458" autoAdjust="0"/>
  </p:normalViewPr>
  <p:slideViewPr>
    <p:cSldViewPr snapToGrid="0">
      <p:cViewPr varScale="1">
        <p:scale>
          <a:sx n="100" d="100"/>
          <a:sy n="100" d="100"/>
        </p:scale>
        <p:origin x="1896" y="62"/>
      </p:cViewPr>
      <p:guideLst>
        <p:guide orient="horz" pos="391"/>
        <p:guide pos="2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88200-AF42-426F-BCBC-7DD94D77E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http://blog.sina.com.cn/s/blog_bd5db8370101gzde.html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http://blog.sina.com.cn/s/blog_bd5db8370101gzde.html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http://blog.sina.com.cn/s/blog_bd5db8370101gzde.html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http://blog.sina.com.cn/s/blog_bd5db8370101gzde.html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https://www.cnblogs.com/binarylei/p/8903601.html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2002~2004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年，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Doug Cutting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与好友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Mike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Cafarella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一起开发开源的搜索引擎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Nutch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，并历时一年把这个系统做到能支持亿级网页的搜索。但是当时的网页数量远远不止这个规模，所以两人不断改进，想让支持的网页量再多一个数量级。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2003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年和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2004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年，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Googles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分別公布了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GFS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和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Mapreduce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两篇论文。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Doug Cutting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Mike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Cafarella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发现这与他们的想法不尽相同，且更加完美，完全脱离了人工运维的状态，实现了自动化。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在经过一系列周密考虑和详细总结后，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2006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年，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Dog Cutting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放奔创业，随后几经周折加入了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yahoo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公司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Nutch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的部分也被正式引入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，他以自己儿子的一个玩具大象的名字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命名了该项。当系统进入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Yahoo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以后，项目逐渐发展并成熟了起来。首先是集群规模，从最开始几十台机器的规模发展到能支持上千个节点的机器，中间做了很多工程性质的工作；然后是除搜索以外的业务开发，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Yahoo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逐步将自己广告系统的数据挖掘相关工作也迁移到了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上，使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系统进一步成熟化了。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2007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年，纽约时报在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100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个亚马逊的虚拟机服务器上使用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转换了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4TB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的图片数据更加加深了人们对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Hadoope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的印象。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2008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年的时侯，一位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Google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的工程师发现要把当时的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放到任意一个集群中去运是一件很困难的事情，所以就与几个好朋友成立了ー个专门商业化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的公司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Cloudera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。同年，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Facebook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团队发现他们很多人不会写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的程序，而对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SQL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的一套东西很熟，所以他们就在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上构建了一个叫作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Hive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的软件，专把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SQL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转换为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Mapreduce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程序。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2011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年，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Yahoo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将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团队独立出来，成立了ー个子公司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Hortonworks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，专门提供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相关的服务。</a:t>
            </a:r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Yahoo 是Hadoop的最大支持者，截至2012年，Yahoo的Hadoop机器总节点数目超过42?000个，有超过10万的核心CPU在运行 Hadoop。最大的一个单Master节点集群有4500个节点(每个节点双路4核心CPUboxesw，4×1TB磁盘，16GBRAM)。总的集群存储容量大于350PB，每月提交的作业数目超过1000万个，在Pig中超过60%的Hadoop作业是使用Pig编写提交的。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Yahoo 是Hadoop的最大支持者，截至2012年，Yahoo的Hadoop机器总节点数目超过42?000个，有超过10万的核心CPU在运行 Hadoop。最大的一个单Master节点集群有4500个节点(每个节点双路4核心CPUboxesw，4×1TB磁盘，16GBRAM)。总的集群存储容量大于350PB，每月提交的作业数目超过1000万个，在Pig中超过60%的Hadoop作业是使用Pig编写提交的。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Yahoo 是Hadoop的最大支持者，截至2012年，Yahoo的Hadoop机器总节点数目超过42?000个，有超过10万的核心CPU在运行 Hadoop。最大的一个单Master节点集群有4500个节点(每个节点双路4核心CPUboxesw，4×1TB磁盘，16GBRAM)。总的集群存储容量大于350PB，每月提交的作业数目超过1000万个，在Pig中超过60%的Hadoop作业是使用Pig编写提交的。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www.searchdatabase.com.cn</a:t>
            </a:r>
            <a:r>
              <a:rPr lang="en-US" altLang="zh-CN" dirty="0"/>
              <a:t>/showcontent_24182.htm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www.searchdatabase.com.cn</a:t>
            </a:r>
            <a:r>
              <a:rPr lang="en-US" altLang="zh-CN" dirty="0"/>
              <a:t>/showcontent_24182.htm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www.searchdatabase.com.cn</a:t>
            </a:r>
            <a:r>
              <a:rPr lang="en-US" altLang="zh-CN" dirty="0"/>
              <a:t>/showcontent_24182.htm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www.searchdatabase.com.cn</a:t>
            </a:r>
            <a:r>
              <a:rPr lang="en-US" altLang="zh-CN" dirty="0"/>
              <a:t>/showcontent_24182.htm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www.searchdatabase.com.cn</a:t>
            </a:r>
            <a:r>
              <a:rPr lang="en-US" altLang="zh-CN" dirty="0"/>
              <a:t>/showcontent_24182.htm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1.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将爬虫大作业产生的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csv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文件上传到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HDFS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2.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CSV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文件进行预处理生成无标题文本文件</a:t>
            </a:r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3.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把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hdfs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中的文本文件最终导入到数据仓库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Hive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中</a:t>
            </a:r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4.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Hive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中查看并分析数据</a:t>
            </a:r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5.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Hive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对爬虫大作业产生的进行数据分析，写一篇博客描述你的分析过程和分析结果。（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10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条以上的查询分析）</a:t>
            </a:r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AU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fld id="{220F517F-2B1E-D54A-87AD-F92BB39A51F9}" type="slidenum">
              <a:rPr lang="en-US" altLang="en-US" sz="1200" smtClean="0"/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AU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fld id="{220F517F-2B1E-D54A-87AD-F92BB39A51F9}" type="slidenum">
              <a:rPr lang="en-US" altLang="en-US" sz="1200" smtClean="0"/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AU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fld id="{220F517F-2B1E-D54A-87AD-F92BB39A51F9}" type="slidenum">
              <a:rPr lang="en-US" altLang="en-US" sz="1200" smtClean="0"/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AU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fld id="{220F517F-2B1E-D54A-87AD-F92BB39A51F9}" type="slidenum">
              <a:rPr lang="en-US" altLang="en-US" sz="1200" smtClean="0"/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AU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fld id="{220F517F-2B1E-D54A-87AD-F92BB39A51F9}" type="slidenum">
              <a:rPr lang="en-US" altLang="en-US" sz="1200" smtClean="0"/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https://www.cnblogs.com/timchan/p/11054578.html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AU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fld id="{220F517F-2B1E-D54A-87AD-F92BB39A51F9}" type="slidenum">
              <a:rPr lang="en-US" altLang="en-US" sz="1200" smtClean="0"/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http://blog.sina.com.cn/s/blog_bd5db8370101gzde.html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http://blog.sina.com.cn/s/blog_bd5db8370101gzde.html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3000">
        <p15:prstTrans prst="crush"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92F5A-B62F-4B7E-9BB9-08C1A1C2A6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jpeg"/><Relationship Id="rId7" Type="http://schemas.openxmlformats.org/officeDocument/2006/relationships/image" Target="../media/image26.png"/><Relationship Id="rId6" Type="http://schemas.openxmlformats.org/officeDocument/2006/relationships/image" Target="../media/image25.jpeg"/><Relationship Id="rId5" Type="http://schemas.openxmlformats.org/officeDocument/2006/relationships/image" Target="../media/image17.pn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0" Type="http://schemas.openxmlformats.org/officeDocument/2006/relationships/image" Target="../media/image29.jpe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17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8" Type="http://schemas.openxmlformats.org/officeDocument/2006/relationships/notesSlide" Target="../notesSlides/notesSlide22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9.png"/><Relationship Id="rId15" Type="http://schemas.openxmlformats.org/officeDocument/2006/relationships/image" Target="../media/image58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78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tags" Target="../tags/tag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.xml"/><Relationship Id="rId7" Type="http://schemas.openxmlformats.org/officeDocument/2006/relationships/image" Target="../media/image83.png"/><Relationship Id="rId6" Type="http://schemas.openxmlformats.org/officeDocument/2006/relationships/tags" Target="../tags/tag4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0" Type="http://schemas.openxmlformats.org/officeDocument/2006/relationships/notesSlide" Target="../notesSlides/notesSlide46.xml"/><Relationship Id="rId1" Type="http://schemas.openxmlformats.org/officeDocument/2006/relationships/tags" Target="../tags/tag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.xml"/><Relationship Id="rId7" Type="http://schemas.openxmlformats.org/officeDocument/2006/relationships/image" Target="../media/image83.png"/><Relationship Id="rId6" Type="http://schemas.openxmlformats.org/officeDocument/2006/relationships/tags" Target="../tags/tag7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0" Type="http://schemas.openxmlformats.org/officeDocument/2006/relationships/notesSlide" Target="../notesSlides/notesSlide48.xml"/><Relationship Id="rId1" Type="http://schemas.openxmlformats.org/officeDocument/2006/relationships/tags" Target="../tags/tag6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5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i!! Data Science is Cool – Hitchhikers Guide from Noob to Data Scientist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4" b="7136"/>
          <a:stretch>
            <a:fillRect/>
          </a:stretch>
        </p:blipFill>
        <p:spPr bwMode="auto">
          <a:xfrm>
            <a:off x="7887831" y="29396"/>
            <a:ext cx="1090695" cy="642827"/>
          </a:xfrm>
          <a:prstGeom prst="roundRect">
            <a:avLst>
              <a:gd name="adj" fmla="val 246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21435" y="3563119"/>
            <a:ext cx="4101131" cy="164814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汤臣薇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575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tangchenwei@scu.edu.cn</a:t>
            </a:r>
            <a:endParaRPr lang="en-US" altLang="zh-CN" sz="1575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四川大学计算机学院（软件学院）</a:t>
            </a:r>
            <a:endParaRPr lang="en-US" altLang="zh-CN" sz="15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数据智能与计算艺术实验室</a:t>
            </a:r>
            <a:endParaRPr lang="zh-CN" altLang="en-US" sz="15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15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5880" y="148288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数据科学引论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02263" y="2092824"/>
            <a:ext cx="6432795" cy="1069441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数据科学引论</a:t>
            </a:r>
            <a:endParaRPr lang="zh-CN" altLang="en-US" sz="5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11680" y="3162265"/>
            <a:ext cx="501396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7030A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12309" y="0"/>
            <a:ext cx="515367" cy="642827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柱形 6"/>
          <p:cNvSpPr/>
          <p:nvPr/>
        </p:nvSpPr>
        <p:spPr>
          <a:xfrm>
            <a:off x="1028065" y="1691005"/>
            <a:ext cx="1450340" cy="2004695"/>
          </a:xfrm>
          <a:prstGeom prst="can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</a:t>
            </a:r>
            <a:endParaRPr lang="en-US" altLang="zh-CN" sz="36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棱台 7"/>
          <p:cNvSpPr/>
          <p:nvPr/>
        </p:nvSpPr>
        <p:spPr>
          <a:xfrm>
            <a:off x="1363980" y="5407025"/>
            <a:ext cx="778510" cy="1055370"/>
          </a:xfrm>
          <a:prstGeom prst="beve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1621790" y="3940175"/>
            <a:ext cx="263525" cy="1239520"/>
          </a:xfrm>
          <a:prstGeom prst="down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64043" y="4061142"/>
            <a:ext cx="1591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一台电脑装不下这么多数据，怎么办？</a:t>
            </a:r>
            <a:endParaRPr lang="zh-CN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柱形 12"/>
          <p:cNvSpPr/>
          <p:nvPr/>
        </p:nvSpPr>
        <p:spPr>
          <a:xfrm>
            <a:off x="5878830" y="1691005"/>
            <a:ext cx="1450340" cy="2004695"/>
          </a:xfrm>
          <a:prstGeom prst="can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</a:t>
            </a:r>
            <a:endParaRPr lang="en-US" altLang="zh-CN" sz="36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棱台 14"/>
          <p:cNvSpPr/>
          <p:nvPr/>
        </p:nvSpPr>
        <p:spPr>
          <a:xfrm>
            <a:off x="4629785" y="5309870"/>
            <a:ext cx="778510" cy="1055370"/>
          </a:xfrm>
          <a:prstGeom prst="beve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棱台 15"/>
          <p:cNvSpPr/>
          <p:nvPr/>
        </p:nvSpPr>
        <p:spPr>
          <a:xfrm>
            <a:off x="6223635" y="5309870"/>
            <a:ext cx="778510" cy="1055370"/>
          </a:xfrm>
          <a:prstGeom prst="beve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棱台 16"/>
          <p:cNvSpPr/>
          <p:nvPr/>
        </p:nvSpPr>
        <p:spPr>
          <a:xfrm>
            <a:off x="7851140" y="5309870"/>
            <a:ext cx="778510" cy="1055370"/>
          </a:xfrm>
          <a:prstGeom prst="beve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>
            <a:endCxn id="15" idx="6"/>
          </p:cNvCxnSpPr>
          <p:nvPr/>
        </p:nvCxnSpPr>
        <p:spPr>
          <a:xfrm flipH="1">
            <a:off x="5019040" y="3695700"/>
            <a:ext cx="1572578" cy="16141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3" idx="3"/>
            <a:endCxn id="16" idx="6"/>
          </p:cNvCxnSpPr>
          <p:nvPr/>
        </p:nvCxnSpPr>
        <p:spPr>
          <a:xfrm>
            <a:off x="6604000" y="3695700"/>
            <a:ext cx="8890" cy="16141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3"/>
            <a:endCxn id="17" idx="6"/>
          </p:cNvCxnSpPr>
          <p:nvPr/>
        </p:nvCxnSpPr>
        <p:spPr>
          <a:xfrm>
            <a:off x="6604000" y="3695700"/>
            <a:ext cx="1636395" cy="16141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528560" y="4231640"/>
            <a:ext cx="143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问题解决了！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分布式存储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下箭头 20"/>
          <p:cNvSpPr/>
          <p:nvPr/>
        </p:nvSpPr>
        <p:spPr>
          <a:xfrm rot="16200000">
            <a:off x="3946370" y="2459517"/>
            <a:ext cx="596643" cy="523112"/>
          </a:xfrm>
          <a:prstGeom prst="downArrow">
            <a:avLst>
              <a:gd name="adj1" fmla="val 50000"/>
              <a:gd name="adj2" fmla="val 4769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36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482408"/>
            <a:ext cx="5424488" cy="5026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916420" y="2228215"/>
            <a:ext cx="170116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分解工作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6420" y="5095875"/>
            <a:ext cx="1701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合并结果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7489825" y="2842895"/>
            <a:ext cx="554355" cy="2057400"/>
          </a:xfrm>
          <a:prstGeom prst="down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分布式计算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96950" y="1874292"/>
            <a:ext cx="746125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的方法分解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不同的问题？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一个任务失败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，对最后的结果会产生怎样的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不同的结果怎么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起来？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分配任务如何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同步？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 rotWithShape="1">
          <a:blip r:embed="rId1"/>
          <a:srcRect b="6770"/>
          <a:stretch>
            <a:fillRect/>
          </a:stretch>
        </p:blipFill>
        <p:spPr>
          <a:xfrm>
            <a:off x="459104" y="3890444"/>
            <a:ext cx="4164339" cy="2653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圆角矩形 6"/>
          <p:cNvSpPr/>
          <p:nvPr/>
        </p:nvSpPr>
        <p:spPr>
          <a:xfrm>
            <a:off x="5200650" y="4533900"/>
            <a:ext cx="3257550" cy="118260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出现了！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分布式计算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8650" y="1312898"/>
            <a:ext cx="4645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存在的问题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8068" y="1233943"/>
            <a:ext cx="2818765" cy="2095500"/>
          </a:xfrm>
          <a:prstGeom prst="rect">
            <a:avLst/>
          </a:prstGeom>
        </p:spPr>
      </p:pic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2093" y="1494513"/>
            <a:ext cx="3251200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冗余，容错数据存储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并行计算框架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协调工作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解决问题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左箭头 8"/>
          <p:cNvSpPr/>
          <p:nvPr/>
        </p:nvSpPr>
        <p:spPr>
          <a:xfrm>
            <a:off x="3608994" y="1851768"/>
            <a:ext cx="2068910" cy="859850"/>
          </a:xfrm>
          <a:prstGeom prst="leftArrow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81460" y="3822700"/>
            <a:ext cx="3852990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文件存放在哪里？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怎样处理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失败和数据丢失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怎么分解计算？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如何缩放程序大小？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550" y="5019834"/>
            <a:ext cx="1532255" cy="1025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29" y="3928110"/>
            <a:ext cx="1732915" cy="2065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3025012" y="4495215"/>
            <a:ext cx="1833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不用再担心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ight Arrow 6"/>
          <p:cNvSpPr/>
          <p:nvPr/>
        </p:nvSpPr>
        <p:spPr>
          <a:xfrm>
            <a:off x="2973577" y="4297442"/>
            <a:ext cx="1968500" cy="795655"/>
          </a:xfrm>
          <a:prstGeom prst="rightArrow">
            <a:avLst>
              <a:gd name="adj1" fmla="val 50000"/>
              <a:gd name="adj2" fmla="val 5000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</a:lstStyle>
          <a:p>
            <a:pPr algn="ctr"/>
          </a:p>
        </p:txBody>
      </p:sp>
      <p:sp>
        <p:nvSpPr>
          <p:cNvPr id="19" name="文本框 18"/>
          <p:cNvSpPr txBox="1"/>
          <p:nvPr/>
        </p:nvSpPr>
        <p:spPr>
          <a:xfrm>
            <a:off x="689647" y="39281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86608" y="2081638"/>
            <a:ext cx="1891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搞定了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起源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立方体 21"/>
          <p:cNvSpPr/>
          <p:nvPr/>
        </p:nvSpPr>
        <p:spPr>
          <a:xfrm>
            <a:off x="790291" y="2559050"/>
            <a:ext cx="1583055" cy="19685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谷歌集群系统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圆柱形 18"/>
          <p:cNvSpPr/>
          <p:nvPr/>
        </p:nvSpPr>
        <p:spPr>
          <a:xfrm>
            <a:off x="3371566" y="1249045"/>
            <a:ext cx="1648460" cy="1701800"/>
          </a:xfrm>
          <a:prstGeom prst="ca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Google File System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圆柱形 22"/>
          <p:cNvSpPr/>
          <p:nvPr/>
        </p:nvSpPr>
        <p:spPr>
          <a:xfrm>
            <a:off x="3371566" y="3075305"/>
            <a:ext cx="1648460" cy="1701800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endParaRPr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圆柱形 23"/>
          <p:cNvSpPr/>
          <p:nvPr/>
        </p:nvSpPr>
        <p:spPr>
          <a:xfrm>
            <a:off x="3371566" y="4959985"/>
            <a:ext cx="1648460" cy="1701800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BigTable</a:t>
            </a:r>
            <a:endParaRPr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>
            <a:stCxn id="22" idx="5"/>
            <a:endCxn id="23" idx="2"/>
          </p:cNvCxnSpPr>
          <p:nvPr/>
        </p:nvCxnSpPr>
        <p:spPr>
          <a:xfrm flipV="1">
            <a:off x="2373346" y="2099945"/>
            <a:ext cx="998220" cy="12454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2" idx="5"/>
            <a:endCxn id="24" idx="2"/>
          </p:cNvCxnSpPr>
          <p:nvPr/>
        </p:nvCxnSpPr>
        <p:spPr>
          <a:xfrm>
            <a:off x="2373346" y="3345418"/>
            <a:ext cx="998220" cy="58078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22" idx="5"/>
            <a:endCxn id="25" idx="2"/>
          </p:cNvCxnSpPr>
          <p:nvPr/>
        </p:nvCxnSpPr>
        <p:spPr>
          <a:xfrm>
            <a:off x="2373346" y="3345418"/>
            <a:ext cx="998220" cy="24654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7"/>
          <p:cNvSpPr/>
          <p:nvPr/>
        </p:nvSpPr>
        <p:spPr>
          <a:xfrm>
            <a:off x="5204809" y="1462088"/>
            <a:ext cx="3342289" cy="133794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ClrTx/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一个分布式文件系统，隐藏下层负载均衡、冗余复制等细节，对上层程序提供一个统一的文件系统API接口。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圆角矩形 28"/>
          <p:cNvSpPr/>
          <p:nvPr/>
        </p:nvSpPr>
        <p:spPr>
          <a:xfrm>
            <a:off x="5204810" y="3075305"/>
            <a:ext cx="3342289" cy="170307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ClrTx/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大多数分布式运算可以抽象为MapReduce操作，Map是把输入Input分解成中间的Key/Value，Reduce把Key/Value合成最终输出Output。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1" name="圆角矩形 29"/>
          <p:cNvSpPr/>
          <p:nvPr/>
        </p:nvSpPr>
        <p:spPr>
          <a:xfrm>
            <a:off x="5204808" y="5132070"/>
            <a:ext cx="3342289" cy="133794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ClrTx/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一个大型的分布式数据库，这个数据库不是关系型的数据库，而是一个巨大的表格，用来存储非结构化的数据。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01033" y="4692015"/>
            <a:ext cx="2849336" cy="17018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是谷歌集群系统的一个开源实现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5953" y="1394245"/>
            <a:ext cx="2818765" cy="20955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82707" y="1365390"/>
            <a:ext cx="5506944" cy="715089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是一个开源的可运行于大规模集群上的分布式并行编程框架，它实现了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Map/Reduce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计算模型。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95" y="2337435"/>
            <a:ext cx="5681345" cy="4013200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6543675" y="3836036"/>
            <a:ext cx="1793875" cy="246459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借助于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，程序员可以轻松地编写分布式程序，将其运行于计算机集群上，完成海量数据的计算。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发展历史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8650" y="1312898"/>
            <a:ext cx="4645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Hadoop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发展历史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2073013"/>
            <a:ext cx="9144000" cy="4412653"/>
            <a:chOff x="0" y="2073013"/>
            <a:chExt cx="9144000" cy="4412653"/>
          </a:xfrm>
        </p:grpSpPr>
        <p:pic>
          <p:nvPicPr>
            <p:cNvPr id="12" name="Picture 2" descr="Hadoop 系列（一）基本概念- binarylei - 博客园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73013"/>
              <a:ext cx="9144000" cy="3884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Nutch2Tutorial - NUTCH - Apache Software Foundati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50" y="2961219"/>
              <a:ext cx="1111250" cy="414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n Elephant Leaves the Room at Yahoo - The New York Tim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25" y="2158902"/>
              <a:ext cx="606425" cy="845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2543" y="5079782"/>
              <a:ext cx="1236663" cy="5034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0731" y="5213986"/>
              <a:ext cx="1353820" cy="1006604"/>
            </a:xfrm>
            <a:prstGeom prst="rect">
              <a:avLst/>
            </a:prstGeom>
          </p:spPr>
        </p:pic>
        <p:pic>
          <p:nvPicPr>
            <p:cNvPr id="4102" name="Picture 6" descr="纽约时报logo矢量图- 设计之家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7" t="37109" r="10799" b="39995"/>
            <a:stretch>
              <a:fillRect/>
            </a:stretch>
          </p:blipFill>
          <p:spPr bwMode="auto">
            <a:xfrm>
              <a:off x="3869194" y="3616956"/>
              <a:ext cx="1429880" cy="30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Yahoo chiude in Italia e si allea con Mediaset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49" y="2413001"/>
              <a:ext cx="1479309" cy="28096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" name="矩形 3"/>
            <p:cNvSpPr/>
            <p:nvPr/>
          </p:nvSpPr>
          <p:spPr>
            <a:xfrm>
              <a:off x="6308603" y="4376545"/>
              <a:ext cx="930397" cy="32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/>
            <p:cNvCxnSpPr>
              <a:stCxn id="4" idx="0"/>
              <a:endCxn id="4" idx="2"/>
            </p:cNvCxnSpPr>
            <p:nvPr/>
          </p:nvCxnSpPr>
          <p:spPr>
            <a:xfrm>
              <a:off x="6773802" y="4376545"/>
              <a:ext cx="0" cy="325416"/>
            </a:xfrm>
            <a:prstGeom prst="straightConnector1">
              <a:avLst/>
            </a:prstGeom>
            <a:ln w="12700">
              <a:solidFill>
                <a:srgbClr val="817F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8" name="Picture 12" descr="Cloudera | The Hybrid Data Cloud Company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3" t="37127" r="13402" b="38355"/>
            <a:stretch>
              <a:fillRect/>
            </a:stretch>
          </p:blipFill>
          <p:spPr bwMode="auto">
            <a:xfrm>
              <a:off x="6339073" y="4868271"/>
              <a:ext cx="869456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4950877" y="5557345"/>
              <a:ext cx="930397" cy="32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06" name="Picture 10" descr="Facebook - Wikipedia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075" y="5557345"/>
              <a:ext cx="1177926" cy="442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Dell Joins Hadoop Crowd With Cloudera Partnership | Silicon UK Tech News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61"/>
            <a:stretch>
              <a:fillRect/>
            </a:stretch>
          </p:blipFill>
          <p:spPr bwMode="auto">
            <a:xfrm>
              <a:off x="6895714" y="5859169"/>
              <a:ext cx="1736433" cy="62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7772400" y="2390776"/>
              <a:ext cx="1104900" cy="492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12" name="Picture 16" descr="Hortonworks | MongoDB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425" y="2401387"/>
              <a:ext cx="1339850" cy="50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34"/>
          <a:stretch>
            <a:fillRect/>
          </a:stretch>
        </p:blipFill>
        <p:spPr bwMode="auto">
          <a:xfrm>
            <a:off x="5674492" y="1633380"/>
            <a:ext cx="3051044" cy="411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5215" y="5791308"/>
            <a:ext cx="243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Doug Cutting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650" y="1187040"/>
            <a:ext cx="4022725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Tx/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受谷歌三篇论文启发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—GFS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—MapReduce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—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BigTable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5650" y="3574941"/>
            <a:ext cx="4609464" cy="2819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Tx/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在斯坦福大学取得学士学位。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buClrTx/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是Lucene和Nutch的创始人。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buClrTx/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成立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项目组。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buClrTx/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现任Cloudera首席架构师，同时也在Apache软件基金会董事会任职。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作者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6080" y="1472089"/>
            <a:ext cx="2217420" cy="12171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r="12390"/>
          <a:stretch>
            <a:fillRect/>
          </a:stretch>
        </p:blipFill>
        <p:spPr>
          <a:xfrm>
            <a:off x="6913245" y="4520194"/>
            <a:ext cx="2040255" cy="1731434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71500" y="1643380"/>
            <a:ext cx="6057900" cy="8820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ClrTx/>
              <a:buFont typeface="Wingdings" panose="05000000000000000000" pitchFamily="2" charset="2"/>
              <a:buChar char="u"/>
            </a:pPr>
            <a:r>
              <a: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Hadoop起源于</a:t>
            </a:r>
            <a:r>
              <a:rPr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Apache Nutch</a:t>
            </a:r>
            <a:r>
              <a: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，后者是一个开源的网络搜索引擎,本身也是由Lucene项目的一部分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71500" y="2965873"/>
            <a:ext cx="6057900" cy="8820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ClrTx/>
              <a:buFont typeface="Wingdings" panose="05000000000000000000" pitchFamily="2" charset="2"/>
              <a:buChar char="u"/>
            </a:pP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2004年， </a:t>
            </a:r>
            <a:r>
              <a:rPr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Google发表了论文，向全世界介绍了MapReduce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71500" y="4288366"/>
            <a:ext cx="6057900" cy="8820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ClrTx/>
              <a:buFont typeface="Wingdings" panose="05000000000000000000" pitchFamily="2" charset="2"/>
              <a:buChar char="u"/>
            </a:pPr>
            <a:r>
              <a: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在2006年2月，他们从Nutch转移出来成为一个独立的Lucene子项目，成为Hadoop。</a:t>
            </a:r>
            <a:endParaRPr sz="20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71500" y="5610860"/>
            <a:ext cx="6057900" cy="8820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ClrTx/>
              <a:buFont typeface="Wingdings" panose="05000000000000000000" pitchFamily="2" charset="2"/>
              <a:buChar char="u"/>
            </a:pPr>
            <a:r>
              <a: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2008年4月， Hadoop打破世界纪录，成为最快排序1TB数据的系统。</a:t>
            </a:r>
            <a:endParaRPr sz="20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发展简史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hadoop -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80"/>
          <a:stretch>
            <a:fillRect/>
          </a:stretch>
        </p:blipFill>
        <p:spPr bwMode="auto">
          <a:xfrm>
            <a:off x="7118350" y="2699279"/>
            <a:ext cx="1454150" cy="118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r="16092"/>
          <a:stretch>
            <a:fillRect/>
          </a:stretch>
        </p:blipFill>
        <p:spPr>
          <a:xfrm>
            <a:off x="6471218" y="786872"/>
            <a:ext cx="2387032" cy="2115081"/>
          </a:xfrm>
          <a:prstGeom prst="rect">
            <a:avLst/>
          </a:prstGeom>
        </p:spPr>
      </p:pic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92810" y="1859000"/>
            <a:ext cx="8174990" cy="4711701"/>
          </a:xfrm>
          <a:prstGeom prst="roundRect">
            <a:avLst>
              <a:gd name="adj" fmla="val 256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2007年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1月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研究集群到达900个节点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2007年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4月 研究集群达到两个1000个节点的集群。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2008年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4月 赢得世界最快1TB数据排序在900个节点上用时209秒。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2008年10月 研究集群每天装载10TB的数据。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2009年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3月  17个集群总共24000台机器。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2009年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4月  赢得每分钟排序，59秒内排序500GB（在1400个节点上）和173分钟内排序100TB数据（在3400个节点上）。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大事记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8650" y="1312898"/>
            <a:ext cx="4645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Hadoop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进展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22"/>
          <p:cNvSpPr/>
          <p:nvPr/>
        </p:nvSpPr>
        <p:spPr>
          <a:xfrm>
            <a:off x="1300526" y="3858289"/>
            <a:ext cx="3916943" cy="8572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AE4C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分析造成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原因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价值密度低，商业价值高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23"/>
          <p:cNvSpPr/>
          <p:nvPr/>
        </p:nvSpPr>
        <p:spPr>
          <a:xfrm>
            <a:off x="1301239" y="2880373"/>
            <a:ext cx="3916348" cy="8572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EC83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多种数据来源，内容五花八门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多种数据结构，标准无法统一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21"/>
          <p:cNvSpPr/>
          <p:nvPr/>
        </p:nvSpPr>
        <p:spPr>
          <a:xfrm>
            <a:off x="1301239" y="1917594"/>
            <a:ext cx="3915753" cy="8572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B2C9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数据稍纵即逝，必须实时采集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商机时不再来，必须实时应用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20"/>
          <p:cNvSpPr/>
          <p:nvPr/>
        </p:nvSpPr>
        <p:spPr>
          <a:xfrm>
            <a:off x="1301898" y="917919"/>
            <a:ext cx="3915159" cy="8572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B535E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事无巨细的数据记录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过程数据远多于结果数据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15"/>
          <p:cNvSpPr/>
          <p:nvPr/>
        </p:nvSpPr>
        <p:spPr>
          <a:xfrm>
            <a:off x="106443" y="875169"/>
            <a:ext cx="1283569" cy="900000"/>
          </a:xfrm>
          <a:prstGeom prst="roundRect">
            <a:avLst/>
          </a:prstGeom>
          <a:solidFill>
            <a:srgbClr val="F75EA2"/>
          </a:solidFill>
          <a:ln w="28575">
            <a:solidFill>
              <a:srgbClr val="FB535E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Volume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大体量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6"/>
          <p:cNvSpPr/>
          <p:nvPr/>
        </p:nvSpPr>
        <p:spPr>
          <a:xfrm>
            <a:off x="105784" y="1889546"/>
            <a:ext cx="1283569" cy="900000"/>
          </a:xfrm>
          <a:prstGeom prst="roundRect">
            <a:avLst/>
          </a:prstGeom>
          <a:solidFill>
            <a:srgbClr val="52C5D8"/>
          </a:solidFill>
          <a:ln w="28575">
            <a:solidFill>
              <a:srgbClr val="44B2C9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Velocity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时效性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7"/>
          <p:cNvSpPr/>
          <p:nvPr/>
        </p:nvSpPr>
        <p:spPr>
          <a:xfrm>
            <a:off x="107205" y="2874319"/>
            <a:ext cx="1283569" cy="900000"/>
          </a:xfrm>
          <a:prstGeom prst="roundRect">
            <a:avLst/>
          </a:prstGeom>
          <a:solidFill>
            <a:srgbClr val="FCE019"/>
          </a:solidFill>
          <a:ln w="28575">
            <a:solidFill>
              <a:srgbClr val="DEC83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Variety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多样性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8"/>
          <p:cNvSpPr/>
          <p:nvPr/>
        </p:nvSpPr>
        <p:spPr>
          <a:xfrm>
            <a:off x="107205" y="3836295"/>
            <a:ext cx="1283569" cy="900000"/>
          </a:xfrm>
          <a:prstGeom prst="roundRect">
            <a:avLst/>
          </a:prstGeom>
          <a:solidFill>
            <a:srgbClr val="A3ED65"/>
          </a:solidFill>
          <a:ln w="28575">
            <a:solidFill>
              <a:srgbClr val="00AE4C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Value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大价值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20"/>
          <p:cNvSpPr/>
          <p:nvPr/>
        </p:nvSpPr>
        <p:spPr>
          <a:xfrm>
            <a:off x="1302504" y="4839284"/>
            <a:ext cx="3915159" cy="8572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A3EC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数据准确性和可信赖度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数据质量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5"/>
          <p:cNvSpPr/>
          <p:nvPr/>
        </p:nvSpPr>
        <p:spPr>
          <a:xfrm>
            <a:off x="109182" y="4830731"/>
            <a:ext cx="1283569" cy="900000"/>
          </a:xfrm>
          <a:prstGeom prst="roundRect">
            <a:avLst/>
          </a:prstGeom>
          <a:solidFill>
            <a:srgbClr val="DE6CFC"/>
          </a:solidFill>
          <a:ln w="28575">
            <a:solidFill>
              <a:srgbClr val="9A3EC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Veracity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准确性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254368" y="-5000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3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内容回顾</a:t>
            </a:r>
            <a:endParaRPr lang="zh-CN" altLang="en-US" sz="33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86334" y="1636025"/>
            <a:ext cx="14627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传统存储技术、查询技术、分析技术等对大数据不再适用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30589" y="44829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新的机遇</a:t>
            </a:r>
            <a:endParaRPr kumimoji="1"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94243" y="11315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新的挑战</a:t>
            </a:r>
            <a:endParaRPr kumimoji="1"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圆角矩形 21"/>
          <p:cNvSpPr/>
          <p:nvPr/>
        </p:nvSpPr>
        <p:spPr>
          <a:xfrm>
            <a:off x="5711404" y="1025199"/>
            <a:ext cx="1283570" cy="2051506"/>
          </a:xfrm>
          <a:prstGeom prst="round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超出常规的计算机技术的处理能力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2"/>
          <p:cNvSpPr/>
          <p:nvPr/>
        </p:nvSpPr>
        <p:spPr>
          <a:xfrm>
            <a:off x="5711404" y="4250750"/>
            <a:ext cx="1283377" cy="919401"/>
          </a:xfrm>
          <a:prstGeom prst="round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蕴涵高的价值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24768" y="3060121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/>
              <a:t>+</a:t>
            </a:r>
            <a:endParaRPr lang="zh-CN" altLang="en-US" sz="7200" dirty="0"/>
          </a:p>
        </p:txBody>
      </p:sp>
      <p:sp>
        <p:nvSpPr>
          <p:cNvPr id="23" name="文本框 22"/>
          <p:cNvSpPr txBox="1"/>
          <p:nvPr/>
        </p:nvSpPr>
        <p:spPr>
          <a:xfrm>
            <a:off x="0" y="6035736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大数据指一种新的研究方向、新技术或者一个新的产业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05784" y="5862010"/>
            <a:ext cx="8972215" cy="31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270432" y="1023017"/>
            <a:ext cx="0" cy="4651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右大括号 25"/>
          <p:cNvSpPr/>
          <p:nvPr/>
        </p:nvSpPr>
        <p:spPr>
          <a:xfrm>
            <a:off x="5290153" y="907516"/>
            <a:ext cx="445053" cy="476712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3088957" y="2068195"/>
            <a:ext cx="2966085" cy="153035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分布式存储方式，提高了读写速度，并扩大了存储容量。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815080" y="4284980"/>
            <a:ext cx="1542415" cy="1424305"/>
          </a:xfrm>
          <a:prstGeom prst="ellipse">
            <a:avLst/>
          </a:prstGeom>
          <a:solidFill>
            <a:schemeClr val="bg1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6092825" y="4286250"/>
            <a:ext cx="2961640" cy="139763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采用存储冗余数据的方式保证了数据的安全性。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174625" y="4367530"/>
            <a:ext cx="2847975" cy="126555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采用MapReduce 来整合分布式文件系统上的数据，可保证分析和处理数据的高效。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395" y="2195037"/>
            <a:ext cx="2134235" cy="15868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" y="1962150"/>
            <a:ext cx="2438400" cy="1338580"/>
          </a:xfrm>
          <a:prstGeom prst="rect">
            <a:avLst/>
          </a:prstGeom>
        </p:spPr>
      </p:pic>
      <p:cxnSp>
        <p:nvCxnSpPr>
          <p:cNvPr id="18" name="直接连接符 17"/>
          <p:cNvCxnSpPr>
            <a:stCxn id="3" idx="2"/>
            <a:endCxn id="9" idx="0"/>
          </p:cNvCxnSpPr>
          <p:nvPr/>
        </p:nvCxnSpPr>
        <p:spPr>
          <a:xfrm>
            <a:off x="4572000" y="3598545"/>
            <a:ext cx="14288" cy="686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1" idx="3"/>
            <a:endCxn id="9" idx="2"/>
          </p:cNvCxnSpPr>
          <p:nvPr/>
        </p:nvCxnSpPr>
        <p:spPr>
          <a:xfrm flipV="1">
            <a:off x="3022600" y="4997450"/>
            <a:ext cx="79248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0" idx="1"/>
            <a:endCxn id="9" idx="6"/>
          </p:cNvCxnSpPr>
          <p:nvPr/>
        </p:nvCxnSpPr>
        <p:spPr>
          <a:xfrm flipH="1">
            <a:off x="5357495" y="4985385"/>
            <a:ext cx="735330" cy="12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作用与功能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作用与功能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流程图: 可选过程 12"/>
          <p:cNvSpPr/>
          <p:nvPr/>
        </p:nvSpPr>
        <p:spPr>
          <a:xfrm>
            <a:off x="3468370" y="4352925"/>
            <a:ext cx="5293360" cy="153035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 中HDFS 的数据管理能力， MapReduce 处理任务时的高效率，以及它的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开源特性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，使其在同类的分布式系统中大放异彩，并在众多行业和科研领域中被广泛采用。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8650" y="3277235"/>
            <a:ext cx="1542415" cy="1424305"/>
          </a:xfrm>
          <a:prstGeom prst="ellipse">
            <a:avLst/>
          </a:prstGeom>
          <a:solidFill>
            <a:schemeClr val="bg1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功能</a:t>
            </a:r>
            <a:endParaRPr lang="zh-CN" altLang="en-US" sz="3200" b="1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流程图: 可选过程 21"/>
          <p:cNvSpPr/>
          <p:nvPr/>
        </p:nvSpPr>
        <p:spPr>
          <a:xfrm>
            <a:off x="3467735" y="2011680"/>
            <a:ext cx="5293995" cy="126555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Hadoop中HDFS的高容错特性，以及它是基于Java 语言开发的，这使得Hadoop可以部署在低廉的计算机集群中，同时不限于某个操作系统。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>
            <a:stCxn id="21" idx="6"/>
            <a:endCxn id="22" idx="1"/>
          </p:cNvCxnSpPr>
          <p:nvPr/>
        </p:nvCxnSpPr>
        <p:spPr>
          <a:xfrm flipV="1">
            <a:off x="2171065" y="2644775"/>
            <a:ext cx="1296670" cy="1344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1" idx="6"/>
            <a:endCxn id="13" idx="1"/>
          </p:cNvCxnSpPr>
          <p:nvPr/>
        </p:nvCxnSpPr>
        <p:spPr>
          <a:xfrm>
            <a:off x="2171065" y="3989705"/>
            <a:ext cx="1297305" cy="1128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5118100"/>
            <a:ext cx="2134235" cy="158686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691005"/>
            <a:ext cx="2438400" cy="13385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801110" y="2871778"/>
            <a:ext cx="1542415" cy="1424305"/>
          </a:xfrm>
          <a:prstGeom prst="ellipse">
            <a:avLst/>
          </a:prstGeom>
          <a:solidFill>
            <a:schemeClr val="bg1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</a:t>
            </a:r>
            <a:endParaRPr lang="zh-CN" altLang="en-US" sz="3200" b="1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3197225" y="1246178"/>
            <a:ext cx="2749550" cy="98933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可靠的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：维护多个工作数据副本，确保对失败节点的重新分布处理。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流程图: 可选过程 14"/>
          <p:cNvSpPr/>
          <p:nvPr/>
        </p:nvSpPr>
        <p:spPr>
          <a:xfrm>
            <a:off x="6122670" y="2871778"/>
            <a:ext cx="2749550" cy="98933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高效的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：并行工作，还是可伸缩的，能够处理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PB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级数据。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5343525" y="4983153"/>
            <a:ext cx="2749550" cy="98933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低成本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：依赖于廉价服务器，因此成本很低，任何人都可以使用。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1051560" y="4983153"/>
            <a:ext cx="2749550" cy="98933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运行在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平台上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编写的框架，运行在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平台上是理想的。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173355" y="2871778"/>
            <a:ext cx="2749550" cy="98933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支持多种编程语言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：应用程序可以用其他语言编写，如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>
            <a:stCxn id="12" idx="2"/>
            <a:endCxn id="11" idx="0"/>
          </p:cNvCxnSpPr>
          <p:nvPr/>
        </p:nvCxnSpPr>
        <p:spPr>
          <a:xfrm>
            <a:off x="4572000" y="2235508"/>
            <a:ext cx="635" cy="63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9" idx="3"/>
            <a:endCxn id="11" idx="2"/>
          </p:cNvCxnSpPr>
          <p:nvPr/>
        </p:nvCxnSpPr>
        <p:spPr>
          <a:xfrm>
            <a:off x="2922905" y="3366443"/>
            <a:ext cx="878205" cy="217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1" idx="6"/>
            <a:endCxn id="15" idx="1"/>
          </p:cNvCxnSpPr>
          <p:nvPr/>
        </p:nvCxnSpPr>
        <p:spPr>
          <a:xfrm flipV="1">
            <a:off x="5343525" y="3366443"/>
            <a:ext cx="779145" cy="217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1" idx="3"/>
            <a:endCxn id="18" idx="0"/>
          </p:cNvCxnSpPr>
          <p:nvPr/>
        </p:nvCxnSpPr>
        <p:spPr>
          <a:xfrm flipH="1">
            <a:off x="2426335" y="4087803"/>
            <a:ext cx="1600835" cy="89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1" idx="5"/>
            <a:endCxn id="17" idx="0"/>
          </p:cNvCxnSpPr>
          <p:nvPr/>
        </p:nvCxnSpPr>
        <p:spPr>
          <a:xfrm>
            <a:off x="5117465" y="4087803"/>
            <a:ext cx="1600835" cy="89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2920" y="2548890"/>
            <a:ext cx="2642235" cy="2255520"/>
            <a:chOff x="5003" y="4312"/>
            <a:chExt cx="4161" cy="3552"/>
          </a:xfrm>
        </p:grpSpPr>
        <p:sp>
          <p:nvSpPr>
            <p:cNvPr id="22" name="矩形 21"/>
            <p:cNvSpPr/>
            <p:nvPr/>
          </p:nvSpPr>
          <p:spPr>
            <a:xfrm>
              <a:off x="5003" y="4312"/>
              <a:ext cx="4161" cy="355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43" y="4800"/>
              <a:ext cx="3024" cy="199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349" y="6964"/>
              <a:ext cx="3702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Hadoop</a:t>
              </a:r>
              <a:r>
                <a: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最大的支持者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23360" y="1530350"/>
            <a:ext cx="1803400" cy="2037080"/>
            <a:chOff x="1566" y="2334"/>
            <a:chExt cx="2840" cy="320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6" y="2334"/>
              <a:ext cx="2840" cy="2306"/>
            </a:xfrm>
            <a:prstGeom prst="rect">
              <a:avLst/>
            </a:prstGeom>
          </p:spPr>
        </p:pic>
        <p:sp>
          <p:nvSpPr>
            <p:cNvPr id="13" name="流程图: 可选过程 12"/>
            <p:cNvSpPr/>
            <p:nvPr/>
          </p:nvSpPr>
          <p:spPr>
            <a:xfrm>
              <a:off x="1726" y="4800"/>
              <a:ext cx="2628" cy="743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支持广告系统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71945" y="1583690"/>
            <a:ext cx="1668780" cy="1984375"/>
            <a:chOff x="10446" y="2334"/>
            <a:chExt cx="2628" cy="3125"/>
          </a:xfrm>
        </p:grpSpPr>
        <p:sp>
          <p:nvSpPr>
            <p:cNvPr id="16" name="流程图: 可选过程 15"/>
            <p:cNvSpPr/>
            <p:nvPr/>
          </p:nvSpPr>
          <p:spPr>
            <a:xfrm>
              <a:off x="10446" y="4716"/>
              <a:ext cx="2628" cy="743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web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搜索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9" y="2334"/>
              <a:ext cx="2382" cy="2222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091305" y="4127500"/>
            <a:ext cx="1734820" cy="2258060"/>
            <a:chOff x="1673" y="7238"/>
            <a:chExt cx="2732" cy="3556"/>
          </a:xfrm>
        </p:grpSpPr>
        <p:sp>
          <p:nvSpPr>
            <p:cNvPr id="17" name="流程图: 可选过程 16"/>
            <p:cNvSpPr/>
            <p:nvPr/>
          </p:nvSpPr>
          <p:spPr>
            <a:xfrm>
              <a:off x="1767" y="10052"/>
              <a:ext cx="2628" cy="743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个性化推荐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3" y="7238"/>
              <a:ext cx="2733" cy="281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458585" y="4232910"/>
            <a:ext cx="2095500" cy="2105660"/>
            <a:chOff x="10110" y="7238"/>
            <a:chExt cx="3300" cy="3316"/>
          </a:xfrm>
        </p:grpSpPr>
        <p:sp>
          <p:nvSpPr>
            <p:cNvPr id="18" name="流程图: 可选过程 17"/>
            <p:cNvSpPr/>
            <p:nvPr/>
          </p:nvSpPr>
          <p:spPr>
            <a:xfrm>
              <a:off x="10310" y="9812"/>
              <a:ext cx="3023" cy="743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反垃圾邮件系统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10" y="7238"/>
              <a:ext cx="3300" cy="2460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/>
          <p:nvPr/>
        </p:nvCxnSpPr>
        <p:spPr>
          <a:xfrm>
            <a:off x="3448050" y="1603375"/>
            <a:ext cx="13335" cy="51435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应用现状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应用现状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87985" y="2637790"/>
            <a:ext cx="2426335" cy="2241550"/>
            <a:chOff x="4890" y="4277"/>
            <a:chExt cx="4548" cy="4070"/>
          </a:xfrm>
        </p:grpSpPr>
        <p:sp>
          <p:nvSpPr>
            <p:cNvPr id="25" name="矩形 24"/>
            <p:cNvSpPr/>
            <p:nvPr/>
          </p:nvSpPr>
          <p:spPr>
            <a:xfrm>
              <a:off x="4890" y="4277"/>
              <a:ext cx="4548" cy="40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173" y="4917"/>
              <a:ext cx="3935" cy="1881"/>
            </a:xfrm>
            <a:prstGeom prst="rect">
              <a:avLst/>
            </a:prstGeom>
          </p:spPr>
        </p:pic>
      </p:grpSp>
      <p:sp>
        <p:nvSpPr>
          <p:cNvPr id="27" name="流程图: 可选过程 26"/>
          <p:cNvSpPr/>
          <p:nvPr/>
        </p:nvSpPr>
        <p:spPr>
          <a:xfrm>
            <a:off x="3839210" y="6054090"/>
            <a:ext cx="1840230" cy="47180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数据挖掘与分析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60" y="4353560"/>
            <a:ext cx="1776730" cy="144462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6693535" y="3554095"/>
            <a:ext cx="1668780" cy="47180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日志分析平台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535" y="1436370"/>
            <a:ext cx="1656080" cy="1861185"/>
          </a:xfrm>
          <a:prstGeom prst="rect">
            <a:avLst/>
          </a:prstGeom>
        </p:spPr>
      </p:pic>
      <p:sp>
        <p:nvSpPr>
          <p:cNvPr id="31" name="流程图: 可选过程 30"/>
          <p:cNvSpPr/>
          <p:nvPr/>
        </p:nvSpPr>
        <p:spPr>
          <a:xfrm>
            <a:off x="4044950" y="3554095"/>
            <a:ext cx="1668780" cy="47180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数据仓库系统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50" y="1524635"/>
            <a:ext cx="1772920" cy="1865630"/>
          </a:xfrm>
          <a:prstGeom prst="rect">
            <a:avLst/>
          </a:prstGeom>
        </p:spPr>
      </p:pic>
      <p:sp>
        <p:nvSpPr>
          <p:cNvPr id="33" name="流程图: 可选过程 32"/>
          <p:cNvSpPr/>
          <p:nvPr/>
        </p:nvSpPr>
        <p:spPr>
          <a:xfrm>
            <a:off x="6561455" y="6054090"/>
            <a:ext cx="1919605" cy="47180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推荐引擎系统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640" y="4353560"/>
            <a:ext cx="2515235" cy="1417955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3091815" y="1458595"/>
            <a:ext cx="0" cy="52228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应用现状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980" y="1848771"/>
            <a:ext cx="1487239" cy="48951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12" y="4187783"/>
            <a:ext cx="1733695" cy="489514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" name="组合 17"/>
          <p:cNvGrpSpPr/>
          <p:nvPr/>
        </p:nvGrpSpPr>
        <p:grpSpPr>
          <a:xfrm>
            <a:off x="724105" y="1518570"/>
            <a:ext cx="7954606" cy="4594635"/>
            <a:chOff x="1570" y="2505"/>
            <a:chExt cx="11700" cy="6758"/>
          </a:xfrm>
        </p:grpSpPr>
        <p:pic>
          <p:nvPicPr>
            <p:cNvPr id="19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3" y="6565"/>
              <a:ext cx="3077" cy="7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0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0" y="4813"/>
              <a:ext cx="3498" cy="7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1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3" y="2505"/>
              <a:ext cx="2045" cy="7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3" y="3380"/>
              <a:ext cx="865" cy="8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" name="Picture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0" y="3525"/>
              <a:ext cx="1695" cy="7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" name="Picture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3" y="5323"/>
              <a:ext cx="1092" cy="7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0" y="4025"/>
              <a:ext cx="4390" cy="7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40" y="5278"/>
              <a:ext cx="1650" cy="8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" name="Picture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5" y="2580"/>
              <a:ext cx="4890" cy="7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93" y="8543"/>
              <a:ext cx="2497" cy="7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2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5" y="8148"/>
              <a:ext cx="2130" cy="7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3" name="Picture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43" y="5173"/>
              <a:ext cx="1915" cy="7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4" name="Picture 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655" y="6803"/>
              <a:ext cx="1375" cy="8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5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480" y="8390"/>
              <a:ext cx="3790" cy="72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630170" y="4169062"/>
            <a:ext cx="3257550" cy="23869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流程图: 可选过程 12"/>
          <p:cNvSpPr/>
          <p:nvPr/>
        </p:nvSpPr>
        <p:spPr>
          <a:xfrm>
            <a:off x="2500630" y="1587787"/>
            <a:ext cx="6464935" cy="76581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Clr>
                <a:srgbClr val="000000"/>
              </a:buClr>
              <a:buFont typeface="Wingdings" panose="05000000000000000000" pitchFamily="2" charset="2"/>
              <a:buChar char="u"/>
            </a:pP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 </a:t>
            </a:r>
            <a:r>
              <a:rPr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目前已经取得了非常突出的成绩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2500630" y="2616487"/>
            <a:ext cx="6465570" cy="122682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Clr>
                <a:srgbClr val="000000"/>
              </a:buClr>
              <a:buFont typeface="Wingdings" panose="05000000000000000000" pitchFamily="2" charset="2"/>
              <a:buChar char="u"/>
            </a:pPr>
            <a:r>
              <a:rPr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在今后相当长一段时间内，Hadoop系统将继续保持其在大数据处理领域的主流技术和平台的地位，同时其他各种新的系统也将逐步与</a:t>
            </a: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Hadoop系统相互融合和共存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1980217"/>
            <a:ext cx="2134235" cy="158686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273050" y="4745642"/>
            <a:ext cx="1318260" cy="12261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互联网</a:t>
            </a:r>
            <a:endParaRPr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>
            <a:stCxn id="12" idx="6"/>
          </p:cNvCxnSpPr>
          <p:nvPr/>
        </p:nvCxnSpPr>
        <p:spPr>
          <a:xfrm>
            <a:off x="1591310" y="5359052"/>
            <a:ext cx="10388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680845" y="4904392"/>
            <a:ext cx="6724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转向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025775" y="4350037"/>
            <a:ext cx="1028065" cy="10153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电信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300855" y="4343687"/>
            <a:ext cx="1028065" cy="101536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电子商务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300855" y="5492402"/>
            <a:ext cx="1028065" cy="101536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生物制药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25775" y="5492402"/>
            <a:ext cx="1028065" cy="101536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银行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流程图: 可选过程 21"/>
          <p:cNvSpPr/>
          <p:nvPr/>
        </p:nvSpPr>
        <p:spPr>
          <a:xfrm>
            <a:off x="6392545" y="4171920"/>
            <a:ext cx="2573020" cy="2386964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将会在更多的领域扮演幕后英雄，为我们提供更加便捷优质的服务</a:t>
            </a:r>
            <a:endParaRPr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发展趋势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3-27 at 9.48.42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19" y="1148583"/>
            <a:ext cx="4899784" cy="3684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66159" y="1483946"/>
            <a:ext cx="5943881" cy="570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en-US" sz="2000" dirty="0">
                <a:latin typeface="Times New Roman" panose="02020603050405020304" pitchFamily="18" charset="0"/>
                <a:sym typeface="+mn-ea"/>
              </a:rPr>
              <a:t>       Apache</a:t>
            </a:r>
            <a:endParaRPr lang="en-US" altLang="en-US" sz="2000" dirty="0">
              <a:latin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en-US" altLang="en-US" sz="1600" dirty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 err="1">
                <a:latin typeface="Times New Roman" panose="02020603050405020304" pitchFamily="18" charset="0"/>
                <a:sym typeface="+mn-ea"/>
              </a:rPr>
              <a:t>Cloudera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 err="1">
                <a:latin typeface="Times New Roman" panose="02020603050405020304" pitchFamily="18" charset="0"/>
                <a:sym typeface="+mn-ea"/>
              </a:rPr>
              <a:t>Hortonworks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</a:t>
            </a:r>
            <a:endParaRPr lang="en-US" altLang="en-US" sz="2400" dirty="0">
              <a:latin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 err="1">
                <a:latin typeface="Times New Roman" panose="02020603050405020304" pitchFamily="18" charset="0"/>
                <a:sym typeface="+mn-ea"/>
              </a:rPr>
              <a:t>MapR</a:t>
            </a:r>
            <a:endParaRPr lang="en-US" altLang="en-US" sz="2400" dirty="0">
              <a:latin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>
                <a:latin typeface="Times New Roman" panose="02020603050405020304" pitchFamily="18" charset="0"/>
                <a:sym typeface="+mn-ea"/>
              </a:rPr>
              <a:t>AWS MapReduce(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亚马逊云计算服务</a:t>
            </a:r>
            <a:r>
              <a:rPr lang="en-US" altLang="en-US" sz="2400" dirty="0">
                <a:latin typeface="Times New Roman" panose="02020603050405020304" pitchFamily="18" charset="0"/>
                <a:sym typeface="+mn-ea"/>
              </a:rPr>
              <a:t>)</a:t>
            </a:r>
            <a:endParaRPr lang="en-US" altLang="en-US" sz="2400" dirty="0">
              <a:latin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>
                <a:latin typeface="Times New Roman" panose="02020603050405020304" pitchFamily="18" charset="0"/>
                <a:sym typeface="+mn-ea"/>
              </a:rPr>
              <a:t>Microsoft Azure </a:t>
            </a:r>
            <a:r>
              <a:rPr lang="en-US" altLang="en-US" sz="2400" dirty="0" err="1">
                <a:latin typeface="Times New Roman" panose="02020603050405020304" pitchFamily="18" charset="0"/>
                <a:sym typeface="+mn-ea"/>
              </a:rPr>
              <a:t>HDInsight</a:t>
            </a:r>
            <a:r>
              <a:rPr lang="en-US" altLang="en-US" sz="2400" dirty="0">
                <a:latin typeface="Times New Roman" panose="02020603050405020304" pitchFamily="18" charset="0"/>
                <a:sym typeface="+mn-ea"/>
              </a:rPr>
              <a:t> (Beta)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（微软云计算平台） 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endParaRPr lang="en-US" altLang="en-US" sz="2400" dirty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685342" y="3652793"/>
            <a:ext cx="185332" cy="1431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403090" y="3597505"/>
            <a:ext cx="1393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Hadoop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三大商业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发行版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1" algn="ctr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Hadoop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技术供应商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常见的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4845912" y="5973850"/>
            <a:ext cx="2852287" cy="56651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Cube 4"/>
          <p:cNvSpPr>
            <a:spLocks noChangeArrowheads="1"/>
          </p:cNvSpPr>
          <p:nvPr/>
        </p:nvSpPr>
        <p:spPr bwMode="auto">
          <a:xfrm>
            <a:off x="2692116" y="4677189"/>
            <a:ext cx="3841373" cy="1023974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Dot"/>
            <a:miter lim="800000"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TextBox 9"/>
          <p:cNvSpPr txBox="1">
            <a:spLocks noChangeArrowheads="1"/>
          </p:cNvSpPr>
          <p:nvPr/>
        </p:nvSpPr>
        <p:spPr bwMode="auto">
          <a:xfrm>
            <a:off x="2803870" y="5236924"/>
            <a:ext cx="3436549" cy="369332"/>
          </a:xfrm>
          <a:prstGeom prst="rect">
            <a:avLst/>
          </a:prstGeom>
          <a:solidFill>
            <a:schemeClr val="bg1"/>
          </a:solidFill>
          <a:ln>
            <a:noFill/>
            <a:prstDash val="dashDot"/>
          </a:ln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ETL</a:t>
            </a:r>
            <a:endParaRPr kumimoji="0" lang="en-US" altLang="en-US" sz="180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6729" y="1349698"/>
            <a:ext cx="412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Hadoop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是一组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Apache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框架</a:t>
            </a:r>
            <a:endParaRPr kumimoji="1"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2692116" y="2698859"/>
            <a:ext cx="3841373" cy="2420301"/>
            <a:chOff x="4633732" y="2739381"/>
            <a:chExt cx="3962400" cy="1981200"/>
          </a:xfrm>
        </p:grpSpPr>
        <p:sp>
          <p:nvSpPr>
            <p:cNvPr id="8" name="Cube 4"/>
            <p:cNvSpPr>
              <a:spLocks noChangeArrowheads="1"/>
            </p:cNvSpPr>
            <p:nvPr/>
          </p:nvSpPr>
          <p:spPr bwMode="auto">
            <a:xfrm>
              <a:off x="4633732" y="3882381"/>
              <a:ext cx="3962400" cy="838200"/>
            </a:xfrm>
            <a:prstGeom prst="cube">
              <a:avLst>
                <a:gd name="adj" fmla="val 25000"/>
              </a:avLst>
            </a:prstGeom>
            <a:gradFill rotWithShape="1">
              <a:gsLst>
                <a:gs pos="0">
                  <a:srgbClr val="CC3300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Cube 5"/>
            <p:cNvSpPr>
              <a:spLocks noChangeArrowheads="1"/>
            </p:cNvSpPr>
            <p:nvPr/>
          </p:nvSpPr>
          <p:spPr bwMode="auto">
            <a:xfrm>
              <a:off x="4633732" y="3501381"/>
              <a:ext cx="3962400" cy="762000"/>
            </a:xfrm>
            <a:prstGeom prst="cube">
              <a:avLst>
                <a:gd name="adj" fmla="val 25000"/>
              </a:avLst>
            </a:prstGeom>
            <a:gradFill rotWithShape="1">
              <a:gsLst>
                <a:gs pos="0">
                  <a:srgbClr val="A4D289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Cube 6"/>
            <p:cNvSpPr>
              <a:spLocks noChangeArrowheads="1"/>
            </p:cNvSpPr>
            <p:nvPr/>
          </p:nvSpPr>
          <p:spPr bwMode="auto">
            <a:xfrm>
              <a:off x="4633732" y="3120381"/>
              <a:ext cx="3962400" cy="609600"/>
            </a:xfrm>
            <a:prstGeom prst="cube">
              <a:avLst>
                <a:gd name="adj" fmla="val 25000"/>
              </a:avLst>
            </a:prstGeom>
            <a:gradFill rotWithShape="1">
              <a:gsLst>
                <a:gs pos="0">
                  <a:srgbClr val="B3A2C7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Cube 7"/>
            <p:cNvSpPr>
              <a:spLocks noChangeArrowheads="1"/>
            </p:cNvSpPr>
            <p:nvPr/>
          </p:nvSpPr>
          <p:spPr bwMode="auto">
            <a:xfrm>
              <a:off x="4633732" y="2739381"/>
              <a:ext cx="3962400" cy="533400"/>
            </a:xfrm>
            <a:prstGeom prst="cube">
              <a:avLst>
                <a:gd name="adj" fmla="val 25000"/>
              </a:avLst>
            </a:prstGeom>
            <a:gradFill rotWithShape="1">
              <a:gsLst>
                <a:gs pos="0">
                  <a:srgbClr val="948A54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9"/>
            <p:cNvSpPr txBox="1">
              <a:spLocks noChangeArrowheads="1"/>
            </p:cNvSpPr>
            <p:nvPr/>
          </p:nvSpPr>
          <p:spPr bwMode="auto">
            <a:xfrm>
              <a:off x="4633732" y="4350694"/>
              <a:ext cx="3544822" cy="302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hlink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Hadoop Core - HDFS</a:t>
              </a:r>
              <a:endParaRPr kumimoji="0" lang="en-US" altLang="en-US" sz="18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4633732" y="3817294"/>
              <a:ext cx="3646743" cy="302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hlink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MapReduce API</a:t>
              </a:r>
              <a:endParaRPr kumimoji="0" lang="en-US" altLang="en-US" sz="180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1"/>
            <p:cNvSpPr txBox="1">
              <a:spLocks noChangeArrowheads="1"/>
            </p:cNvSpPr>
            <p:nvPr/>
          </p:nvSpPr>
          <p:spPr bwMode="auto">
            <a:xfrm>
              <a:off x="4633732" y="3360286"/>
              <a:ext cx="3646743" cy="302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hlink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Data Access</a:t>
              </a:r>
              <a:endParaRPr kumimoji="0" lang="en-US" altLang="en-US" sz="18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2"/>
            <p:cNvSpPr txBox="1">
              <a:spLocks noChangeArrowheads="1"/>
            </p:cNvSpPr>
            <p:nvPr/>
          </p:nvSpPr>
          <p:spPr bwMode="auto">
            <a:xfrm>
              <a:off x="4633732" y="2902894"/>
              <a:ext cx="3646743" cy="302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hlink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Tools &amp; Libraries</a:t>
              </a:r>
              <a:endParaRPr kumimoji="0" lang="en-US" altLang="en-US" sz="18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2728" y="1284940"/>
            <a:ext cx="1456343" cy="10828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71" y="1393614"/>
            <a:ext cx="2108200" cy="853471"/>
          </a:xfrm>
          <a:prstGeom prst="rect">
            <a:avLst/>
          </a:prstGeom>
        </p:spPr>
      </p:pic>
      <p:cxnSp>
        <p:nvCxnSpPr>
          <p:cNvPr id="7" name="直线连接符 6"/>
          <p:cNvCxnSpPr>
            <a:endCxn id="20" idx="6"/>
          </p:cNvCxnSpPr>
          <p:nvPr/>
        </p:nvCxnSpPr>
        <p:spPr>
          <a:xfrm flipH="1" flipV="1">
            <a:off x="2662868" y="4759317"/>
            <a:ext cx="651312" cy="1242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 22"/>
          <p:cNvGrpSpPr/>
          <p:nvPr/>
        </p:nvGrpSpPr>
        <p:grpSpPr>
          <a:xfrm>
            <a:off x="318454" y="4723277"/>
            <a:ext cx="2299660" cy="695313"/>
            <a:chOff x="890177" y="5233182"/>
            <a:chExt cx="2612677" cy="695313"/>
          </a:xfrm>
        </p:grpSpPr>
        <p:sp>
          <p:nvSpPr>
            <p:cNvPr id="21" name="矩形 20"/>
            <p:cNvSpPr/>
            <p:nvPr/>
          </p:nvSpPr>
          <p:spPr>
            <a:xfrm>
              <a:off x="890178" y="5251387"/>
              <a:ext cx="2612676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分布式文件系统</a:t>
              </a:r>
              <a:endPara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HDFS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890177" y="5233182"/>
              <a:ext cx="2485712" cy="6953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椭圆 19"/>
          <p:cNvSpPr/>
          <p:nvPr/>
        </p:nvSpPr>
        <p:spPr>
          <a:xfrm>
            <a:off x="2349851" y="4602808"/>
            <a:ext cx="313017" cy="31301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线连接符 29"/>
          <p:cNvCxnSpPr>
            <a:endCxn id="34" idx="1"/>
          </p:cNvCxnSpPr>
          <p:nvPr/>
        </p:nvCxnSpPr>
        <p:spPr>
          <a:xfrm>
            <a:off x="5466706" y="4223611"/>
            <a:ext cx="1297675" cy="4250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 30"/>
          <p:cNvGrpSpPr/>
          <p:nvPr/>
        </p:nvGrpSpPr>
        <p:grpSpPr>
          <a:xfrm>
            <a:off x="6790754" y="4698789"/>
            <a:ext cx="2333110" cy="695313"/>
            <a:chOff x="824675" y="5233182"/>
            <a:chExt cx="2741025" cy="695313"/>
          </a:xfrm>
        </p:grpSpPr>
        <p:sp>
          <p:nvSpPr>
            <p:cNvPr id="32" name="矩形 31"/>
            <p:cNvSpPr/>
            <p:nvPr/>
          </p:nvSpPr>
          <p:spPr>
            <a:xfrm>
              <a:off x="824675" y="5251387"/>
              <a:ext cx="274102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并行计算框架</a:t>
              </a:r>
              <a:endPara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MapReduce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837773" y="5233182"/>
              <a:ext cx="2612677" cy="6953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6718541" y="4602808"/>
            <a:ext cx="313017" cy="31301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线连接符 39"/>
          <p:cNvCxnSpPr>
            <a:endCxn id="44" idx="6"/>
          </p:cNvCxnSpPr>
          <p:nvPr/>
        </p:nvCxnSpPr>
        <p:spPr>
          <a:xfrm flipH="1" flipV="1">
            <a:off x="2556824" y="3648442"/>
            <a:ext cx="1082902" cy="81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 40"/>
          <p:cNvGrpSpPr/>
          <p:nvPr/>
        </p:nvGrpSpPr>
        <p:grpSpPr>
          <a:xfrm>
            <a:off x="322934" y="2203710"/>
            <a:ext cx="2299660" cy="1526310"/>
            <a:chOff x="890177" y="5233182"/>
            <a:chExt cx="2612677" cy="1526310"/>
          </a:xfrm>
        </p:grpSpPr>
        <p:sp>
          <p:nvSpPr>
            <p:cNvPr id="42" name="矩形 41"/>
            <p:cNvSpPr/>
            <p:nvPr/>
          </p:nvSpPr>
          <p:spPr>
            <a:xfrm>
              <a:off x="890178" y="5251387"/>
              <a:ext cx="2612676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数据访问</a:t>
              </a:r>
              <a:endPara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Hbase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Hive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Pig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Mahout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890177" y="5233182"/>
              <a:ext cx="2485712" cy="15263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椭圆 43"/>
          <p:cNvSpPr/>
          <p:nvPr/>
        </p:nvSpPr>
        <p:spPr>
          <a:xfrm>
            <a:off x="2243807" y="3497654"/>
            <a:ext cx="313017" cy="30157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线连接符 49"/>
          <p:cNvCxnSpPr>
            <a:stCxn id="54" idx="2"/>
          </p:cNvCxnSpPr>
          <p:nvPr/>
        </p:nvCxnSpPr>
        <p:spPr>
          <a:xfrm flipH="1">
            <a:off x="5649357" y="3068185"/>
            <a:ext cx="1115024" cy="478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 50"/>
          <p:cNvGrpSpPr/>
          <p:nvPr/>
        </p:nvGrpSpPr>
        <p:grpSpPr>
          <a:xfrm>
            <a:off x="6935958" y="2481489"/>
            <a:ext cx="2299660" cy="1249312"/>
            <a:chOff x="890177" y="5233181"/>
            <a:chExt cx="2612677" cy="1249312"/>
          </a:xfrm>
        </p:grpSpPr>
        <p:sp>
          <p:nvSpPr>
            <p:cNvPr id="52" name="矩形 51"/>
            <p:cNvSpPr/>
            <p:nvPr/>
          </p:nvSpPr>
          <p:spPr>
            <a:xfrm>
              <a:off x="890178" y="5251387"/>
              <a:ext cx="2612676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辅助工具</a:t>
              </a:r>
              <a:endPara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Oozie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Sqoop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Flume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890177" y="5233181"/>
              <a:ext cx="2485712" cy="12177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6764381" y="2917397"/>
            <a:ext cx="313017" cy="30157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8" name="直线连接符 67"/>
          <p:cNvCxnSpPr/>
          <p:nvPr/>
        </p:nvCxnSpPr>
        <p:spPr>
          <a:xfrm flipV="1">
            <a:off x="4521542" y="5606258"/>
            <a:ext cx="0" cy="36759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4694413" y="5836864"/>
            <a:ext cx="313017" cy="31301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951922" y="607368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数据抽取、转换、装载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0" name="直线连接符 79"/>
          <p:cNvCxnSpPr>
            <a:endCxn id="72" idx="2"/>
          </p:cNvCxnSpPr>
          <p:nvPr/>
        </p:nvCxnSpPr>
        <p:spPr>
          <a:xfrm>
            <a:off x="4521541" y="5973850"/>
            <a:ext cx="172872" cy="1952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6729045" y="3090242"/>
            <a:ext cx="2054500" cy="231493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126780" y="3130952"/>
            <a:ext cx="2054500" cy="231493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5959127" y="3922539"/>
            <a:ext cx="856527" cy="650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49458" y="364493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③加载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55650" y="3130952"/>
            <a:ext cx="2809083" cy="231493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6885" y="1252623"/>
            <a:ext cx="748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ETL (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Extraction-Transformation-Loading)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704339" y="3575631"/>
            <a:ext cx="343200" cy="30201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罐形 5"/>
          <p:cNvSpPr/>
          <p:nvPr/>
        </p:nvSpPr>
        <p:spPr>
          <a:xfrm>
            <a:off x="2206529" y="3575631"/>
            <a:ext cx="439296" cy="7687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缺角矩形 7"/>
          <p:cNvSpPr/>
          <p:nvPr/>
        </p:nvSpPr>
        <p:spPr>
          <a:xfrm>
            <a:off x="1704339" y="3973743"/>
            <a:ext cx="370657" cy="370657"/>
          </a:xfrm>
          <a:prstGeom prst="plaqu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5080" y="4624085"/>
            <a:ext cx="270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分散异构数据源</a:t>
            </a:r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DBMS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.txt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xls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3377594" y="3877647"/>
            <a:ext cx="856527" cy="650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20196" y="364493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①抽取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立方体 19"/>
          <p:cNvSpPr/>
          <p:nvPr/>
        </p:nvSpPr>
        <p:spPr>
          <a:xfrm>
            <a:off x="4889802" y="3385595"/>
            <a:ext cx="576793" cy="1491953"/>
          </a:xfrm>
          <a:prstGeom prst="cub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42406" y="49126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临时中间层</a:t>
            </a:r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罐形 25"/>
          <p:cNvSpPr/>
          <p:nvPr/>
        </p:nvSpPr>
        <p:spPr>
          <a:xfrm>
            <a:off x="7128900" y="3575631"/>
            <a:ext cx="1341398" cy="12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45601" y="49010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数据仓库</a:t>
            </a:r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上弧形箭头 28"/>
          <p:cNvSpPr/>
          <p:nvPr/>
        </p:nvSpPr>
        <p:spPr>
          <a:xfrm>
            <a:off x="4556906" y="5484381"/>
            <a:ext cx="1292552" cy="67731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48844" y="620019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②清洗转换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53483" y="5776827"/>
            <a:ext cx="1210588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不完整数据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错误数据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重复数据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90039" y="5776826"/>
            <a:ext cx="1620957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不一致数据转换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数据粒度转换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商业规则计算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标题 1"/>
          <p:cNvSpPr txBox="1"/>
          <p:nvPr/>
        </p:nvSpPr>
        <p:spPr>
          <a:xfrm>
            <a:off x="101032" y="0"/>
            <a:ext cx="5164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79648" y="1826528"/>
            <a:ext cx="7508702" cy="966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数据抽取（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Extract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）、转换（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）、装载（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的过程，它是构建数据仓库的重要环节。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>
          <a:xfrm>
            <a:off x="254368" y="-5000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3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内容回顾</a:t>
            </a:r>
            <a:endParaRPr lang="zh-CN" altLang="en-US" sz="33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68582" y="1322853"/>
            <a:ext cx="5239978" cy="3486311"/>
            <a:chOff x="-70683" y="1425643"/>
            <a:chExt cx="5239978" cy="3486311"/>
          </a:xfrm>
        </p:grpSpPr>
        <p:grpSp>
          <p:nvGrpSpPr>
            <p:cNvPr id="27" name="组合 26"/>
            <p:cNvGrpSpPr/>
            <p:nvPr/>
          </p:nvGrpSpPr>
          <p:grpSpPr>
            <a:xfrm>
              <a:off x="-70683" y="1425643"/>
              <a:ext cx="5239978" cy="3486311"/>
              <a:chOff x="1794" y="2369"/>
              <a:chExt cx="14924" cy="704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757" y="3129"/>
                <a:ext cx="3111" cy="2410"/>
              </a:xfrm>
              <a:prstGeom prst="rect">
                <a:avLst/>
              </a:prstGeom>
            </p:spPr>
          </p:pic>
          <p:pic>
            <p:nvPicPr>
              <p:cNvPr id="29" name="图片 28" descr="scienc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12" y="2369"/>
                <a:ext cx="3590" cy="3590"/>
              </a:xfrm>
              <a:prstGeom prst="rect">
                <a:avLst/>
              </a:prstGeom>
            </p:spPr>
          </p:pic>
          <p:sp>
            <p:nvSpPr>
              <p:cNvPr id="30" name="椭圆 29"/>
              <p:cNvSpPr/>
              <p:nvPr/>
            </p:nvSpPr>
            <p:spPr>
              <a:xfrm>
                <a:off x="5645" y="5400"/>
                <a:ext cx="2551" cy="18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ctr"/>
                <a:r>
                  <a:rPr lang="zh-CN" altLang="en-US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科学研究范式</a:t>
                </a:r>
                <a:endPara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ctr"/>
                <a:endPara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435" y="4037"/>
                <a:ext cx="1695" cy="68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实验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8061" y="4046"/>
                <a:ext cx="1696" cy="68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理论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4" y="6109"/>
                <a:ext cx="3300" cy="3300"/>
              </a:xfrm>
              <a:prstGeom prst="rect">
                <a:avLst/>
              </a:prstGeom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4428" y="7629"/>
                <a:ext cx="1695" cy="68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计算</a:t>
                </a: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7" y="7012"/>
                <a:ext cx="3306" cy="2147"/>
              </a:xfrm>
              <a:prstGeom prst="rect">
                <a:avLst/>
              </a:prstGeom>
            </p:spPr>
          </p:pic>
          <p:sp>
            <p:nvSpPr>
              <p:cNvPr id="36" name="文本框 35"/>
              <p:cNvSpPr txBox="1"/>
              <p:nvPr/>
            </p:nvSpPr>
            <p:spPr>
              <a:xfrm>
                <a:off x="8061" y="7629"/>
                <a:ext cx="1695" cy="68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数据</a:t>
                </a:r>
                <a:endPara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圆角矩形 30"/>
              <p:cNvSpPr/>
              <p:nvPr/>
            </p:nvSpPr>
            <p:spPr>
              <a:xfrm>
                <a:off x="13454" y="3154"/>
                <a:ext cx="3264" cy="5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大数据的出现使数据成为了科学研究的第四范式</a:t>
                </a:r>
                <a:endPara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  <p:sp>
          <p:nvSpPr>
            <p:cNvPr id="38" name="箭头: 右 37"/>
            <p:cNvSpPr/>
            <p:nvPr/>
          </p:nvSpPr>
          <p:spPr>
            <a:xfrm rot="8584988">
              <a:off x="1048782" y="3656425"/>
              <a:ext cx="294916" cy="392528"/>
            </a:xfrm>
            <a:prstGeom prst="righ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箭头: 右 38"/>
            <p:cNvSpPr/>
            <p:nvPr/>
          </p:nvSpPr>
          <p:spPr>
            <a:xfrm rot="2576215">
              <a:off x="2096910" y="3687344"/>
              <a:ext cx="294916" cy="392528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箭头: 右 39"/>
            <p:cNvSpPr/>
            <p:nvPr/>
          </p:nvSpPr>
          <p:spPr>
            <a:xfrm rot="13403650">
              <a:off x="1131949" y="2634369"/>
              <a:ext cx="294916" cy="392528"/>
            </a:xfrm>
            <a:prstGeom prst="righ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箭头: 右 40"/>
            <p:cNvSpPr/>
            <p:nvPr/>
          </p:nvSpPr>
          <p:spPr>
            <a:xfrm rot="18852227">
              <a:off x="2113752" y="2655357"/>
              <a:ext cx="294916" cy="392528"/>
            </a:xfrm>
            <a:prstGeom prst="righ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166866" y="831280"/>
            <a:ext cx="8227040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思维方式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24715" y="1322853"/>
            <a:ext cx="3538689" cy="142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全样而非抽样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效率而非准确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相关而非因果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6866" y="2733225"/>
            <a:ext cx="8227040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意义和影响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4715" y="3224798"/>
            <a:ext cx="2758521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社会发展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市场就业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人才培养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66866" y="4646790"/>
            <a:ext cx="2662059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错误认识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24714" y="5197706"/>
            <a:ext cx="4283042" cy="142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大数据是新时代的新玩意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100TB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以上才叫大数据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数据非常客观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6885" y="1252623"/>
            <a:ext cx="7483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ELT (Extraction-Loading-Transformation)</a:t>
            </a:r>
            <a:endParaRPr kumimoji="1" lang="en-US" altLang="zh-C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ETL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79648" y="1826528"/>
            <a:ext cx="7508702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数据抽取（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Extract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）、装载（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Load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）、转换（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Transform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的过程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228"/>
            <a:ext cx="4439572" cy="247619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16" y="3174647"/>
            <a:ext cx="3878484" cy="2412778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502636" y="5986774"/>
            <a:ext cx="8528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（提取、加载和转换）取代传统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ETL 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已经成为趋势</a:t>
            </a:r>
            <a:endParaRPr lang="zh-CN" altLang="en-US" sz="2400" b="0" i="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闪电形 1"/>
          <p:cNvSpPr/>
          <p:nvPr/>
        </p:nvSpPr>
        <p:spPr>
          <a:xfrm flipH="1">
            <a:off x="4244691" y="3174647"/>
            <a:ext cx="1043940" cy="2476196"/>
          </a:xfrm>
          <a:prstGeom prst="lightningBol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" y="1462088"/>
            <a:ext cx="9070258" cy="339494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72844" y="5067246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kumimoji="1"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的生态环境</a:t>
            </a:r>
            <a:endParaRPr kumimoji="1"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HDFS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7" y="1207718"/>
            <a:ext cx="8433527" cy="315661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44219" y="4520145"/>
            <a:ext cx="7480166" cy="1839627"/>
          </a:xfrm>
          <a:prstGeom prst="roundRect">
            <a:avLst>
              <a:gd name="adj" fmla="val 137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Distributed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）位于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的最底层，是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分布式文件系统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，运行于大型商用机集群，为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Hbase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提供了高可靠性的底层存储支持 </a:t>
            </a:r>
            <a:endParaRPr lang="zh-CN" altLang="en-US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4431" y="4320090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文件系统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1"/>
          <p:cNvSpPr/>
          <p:nvPr/>
        </p:nvSpPr>
        <p:spPr>
          <a:xfrm>
            <a:off x="2666254" y="3568128"/>
            <a:ext cx="6183390" cy="67940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Hbase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9" y="1437505"/>
            <a:ext cx="7480166" cy="2799780"/>
          </a:xfrm>
          <a:prstGeom prst="rect">
            <a:avLst/>
          </a:prstGeom>
        </p:spPr>
      </p:pic>
      <p:sp>
        <p:nvSpPr>
          <p:cNvPr id="11" name="圆角矩形 6"/>
          <p:cNvSpPr/>
          <p:nvPr/>
        </p:nvSpPr>
        <p:spPr>
          <a:xfrm>
            <a:off x="844219" y="4520145"/>
            <a:ext cx="7480166" cy="1839627"/>
          </a:xfrm>
          <a:prstGeom prst="roundRect">
            <a:avLst>
              <a:gd name="adj" fmla="val 137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Hbase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位于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的结构化存储层，它是一个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高可靠性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高性能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面向列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可伸缩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非关系型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的分布式数据库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5831" y="4320090"/>
            <a:ext cx="95410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圆角矩形 5"/>
          <p:cNvSpPr/>
          <p:nvPr/>
        </p:nvSpPr>
        <p:spPr>
          <a:xfrm>
            <a:off x="7209184" y="1437505"/>
            <a:ext cx="1115201" cy="20610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9" y="1437505"/>
            <a:ext cx="7480166" cy="27997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44219" y="4520145"/>
            <a:ext cx="7480166" cy="1839627"/>
          </a:xfrm>
          <a:prstGeom prst="roundRect">
            <a:avLst>
              <a:gd name="adj" fmla="val 137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是一种分布式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数据处理模式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执行环境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，为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HBase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提供了高性能的计算能力 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831" y="4320090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计算框架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45496" y="2981739"/>
            <a:ext cx="1192696" cy="38431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MapReduce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Yarn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9" y="1437505"/>
            <a:ext cx="7480166" cy="27997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44219" y="4520145"/>
            <a:ext cx="7480166" cy="1839627"/>
          </a:xfrm>
          <a:prstGeom prst="roundRect">
            <a:avLst>
              <a:gd name="adj" fmla="val 137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Yarn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中用于管理集群上面的资源（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、内存），在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 2.0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版本上才有 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831" y="4320090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资源管理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850948" y="2968487"/>
            <a:ext cx="853574" cy="38431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7735" y="-27321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-Hive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9" y="1437505"/>
            <a:ext cx="7480166" cy="27997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44219" y="4520145"/>
            <a:ext cx="7480166" cy="1839627"/>
          </a:xfrm>
          <a:prstGeom prst="roundRect">
            <a:avLst>
              <a:gd name="adj" fmla="val 137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Hive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是一个建立在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Hadoop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基础之上的数据仓库，它提供了一些用于数据整理、特殊查询和分析存储在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Hadoop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文件中的数据集的工具，可以将传统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语句转换为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MapReduce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底层语句。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831" y="4320090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数据仓库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021085" y="1407076"/>
            <a:ext cx="935229" cy="143031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1098" y="-29488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-Zookeeper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9" y="1437505"/>
            <a:ext cx="7480166" cy="27997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44219" y="4520145"/>
            <a:ext cx="7480166" cy="1839627"/>
          </a:xfrm>
          <a:prstGeom prst="roundRect">
            <a:avLst>
              <a:gd name="adj" fmla="val 137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Zookeeper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提供了分布式的、高可用性的协调服务，提供分布式锁之类的基本服务，用于构建分布式应用，为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HBase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提供了稳定服务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831" y="4320090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协同管理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60981" y="1407076"/>
            <a:ext cx="1014741" cy="27143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8472" y="0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-Sqoop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9" y="1437505"/>
            <a:ext cx="7480166" cy="27997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44219" y="4520145"/>
            <a:ext cx="7480166" cy="1839627"/>
          </a:xfrm>
          <a:prstGeom prst="roundRect">
            <a:avLst>
              <a:gd name="adj" fmla="val 137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Sqoop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HBase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提供了方便的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RDBMS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数据导入功能，使得传统数据库数据向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HBase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中迁移变的非常方便 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831" y="4320090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数据迁移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44219" y="1437505"/>
            <a:ext cx="1014741" cy="141171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724" y="-29488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-Flume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9" y="1437505"/>
            <a:ext cx="7480166" cy="27997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44219" y="4520145"/>
            <a:ext cx="7480166" cy="1839627"/>
          </a:xfrm>
          <a:prstGeom prst="roundRect">
            <a:avLst>
              <a:gd name="adj" fmla="val 137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Flume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Hadoop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中的一个分布式、可靠和高可用的海量日志采集、聚合和传输的系统，可将远端机器的数据安全完整的取回到本地 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831" y="4320090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日志收集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44219" y="1437505"/>
            <a:ext cx="1014741" cy="141171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>
          <a:xfrm>
            <a:off x="254368" y="-5000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3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内容回顾</a:t>
            </a:r>
            <a:endParaRPr lang="zh-CN" altLang="en-US" sz="33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66866" y="831280"/>
            <a:ext cx="8227040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大数据关键技术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 1"/>
          <p:cNvGrpSpPr/>
          <p:nvPr/>
        </p:nvGrpSpPr>
        <p:grpSpPr>
          <a:xfrm>
            <a:off x="1002932" y="944166"/>
            <a:ext cx="7450840" cy="5499227"/>
            <a:chOff x="911851" y="999617"/>
            <a:chExt cx="7450840" cy="5499227"/>
          </a:xfrm>
        </p:grpSpPr>
        <p:sp>
          <p:nvSpPr>
            <p:cNvPr id="26" name="文本框 25"/>
            <p:cNvSpPr txBox="1"/>
            <p:nvPr/>
          </p:nvSpPr>
          <p:spPr>
            <a:xfrm>
              <a:off x="2449481" y="4587364"/>
              <a:ext cx="10150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可视化</a:t>
              </a:r>
              <a:endParaRPr kumimoji="1" lang="zh-CN" altLang="en-US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endParaRPr kumimoji="1"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标签云</a:t>
              </a:r>
              <a:endParaRPr kumimoji="1"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 16"/>
            <p:cNvGrpSpPr/>
            <p:nvPr/>
          </p:nvGrpSpPr>
          <p:grpSpPr>
            <a:xfrm>
              <a:off x="3779731" y="999617"/>
              <a:ext cx="1445350" cy="1445349"/>
              <a:chOff x="729541" y="1307162"/>
              <a:chExt cx="1558155" cy="1558155"/>
            </a:xfrm>
          </p:grpSpPr>
          <p:pic>
            <p:nvPicPr>
              <p:cNvPr id="65" name="图片 64"/>
              <p:cNvPicPr>
                <a:picLocks noChangeAspect="1"/>
              </p:cNvPicPr>
              <p:nvPr/>
            </p:nvPicPr>
            <p:blipFill>
              <a:blip r:embed="rId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41" y="1307162"/>
                <a:ext cx="1558155" cy="1558155"/>
              </a:xfrm>
              <a:prstGeom prst="rect">
                <a:avLst/>
              </a:prstGeom>
            </p:spPr>
          </p:pic>
          <p:sp>
            <p:nvSpPr>
              <p:cNvPr id="66" name="文本框 65"/>
              <p:cNvSpPr txBox="1"/>
              <p:nvPr/>
            </p:nvSpPr>
            <p:spPr>
              <a:xfrm>
                <a:off x="1063201" y="2030213"/>
                <a:ext cx="945623" cy="398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数据源</a:t>
                </a:r>
                <a:endParaRPr kumimoji="1"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3" name="直线箭头连接符 6"/>
            <p:cNvCxnSpPr/>
            <p:nvPr/>
          </p:nvCxnSpPr>
          <p:spPr>
            <a:xfrm>
              <a:off x="4518313" y="2292109"/>
              <a:ext cx="0" cy="6877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罐形 7"/>
            <p:cNvSpPr/>
            <p:nvPr/>
          </p:nvSpPr>
          <p:spPr>
            <a:xfrm>
              <a:off x="3894692" y="3179289"/>
              <a:ext cx="1231053" cy="1400393"/>
            </a:xfrm>
            <a:prstGeom prst="can">
              <a:avLst/>
            </a:prstGeom>
            <a:solidFill>
              <a:srgbClr val="778F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</a:t>
              </a:r>
              <a:endParaRPr kumimoji="1"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存储</a:t>
              </a:r>
              <a:endParaRPr kumimoji="1"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kumimoji="1"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HDFS</a:t>
              </a:r>
              <a:r>
                <a: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kumimoji="1"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线箭头连接符 10"/>
            <p:cNvCxnSpPr>
              <a:endCxn id="63" idx="1"/>
            </p:cNvCxnSpPr>
            <p:nvPr/>
          </p:nvCxnSpPr>
          <p:spPr>
            <a:xfrm>
              <a:off x="5429918" y="3808060"/>
              <a:ext cx="9956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 19"/>
            <p:cNvGrpSpPr/>
            <p:nvPr/>
          </p:nvGrpSpPr>
          <p:grpSpPr>
            <a:xfrm>
              <a:off x="6425520" y="3094114"/>
              <a:ext cx="1937171" cy="1726417"/>
              <a:chOff x="5782962" y="3489534"/>
              <a:chExt cx="1937171" cy="1726417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962" y="3489534"/>
                <a:ext cx="1427892" cy="1427892"/>
              </a:xfrm>
              <a:prstGeom prst="rect">
                <a:avLst/>
              </a:prstGeom>
            </p:spPr>
          </p:pic>
          <p:sp>
            <p:nvSpPr>
              <p:cNvPr id="64" name="文本框 63"/>
              <p:cNvSpPr txBox="1"/>
              <p:nvPr/>
            </p:nvSpPr>
            <p:spPr>
              <a:xfrm>
                <a:off x="5938875" y="4569620"/>
                <a:ext cx="17812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数据查询</a:t>
                </a:r>
                <a:endPara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zh-CN" altLang="en-US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Hbase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Hive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endPara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" name="直线箭头连接符 20"/>
            <p:cNvCxnSpPr/>
            <p:nvPr/>
          </p:nvCxnSpPr>
          <p:spPr>
            <a:xfrm flipH="1">
              <a:off x="2706129" y="3816544"/>
              <a:ext cx="88921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 48"/>
            <p:cNvGrpSpPr/>
            <p:nvPr/>
          </p:nvGrpSpPr>
          <p:grpSpPr>
            <a:xfrm>
              <a:off x="911851" y="2938440"/>
              <a:ext cx="1596512" cy="1596512"/>
              <a:chOff x="1158102" y="3109905"/>
              <a:chExt cx="1436816" cy="1436816"/>
            </a:xfrm>
          </p:grpSpPr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8102" y="3109905"/>
                <a:ext cx="1436816" cy="1436816"/>
              </a:xfrm>
              <a:prstGeom prst="rect">
                <a:avLst/>
              </a:prstGeom>
            </p:spPr>
          </p:pic>
          <p:sp>
            <p:nvSpPr>
              <p:cNvPr id="62" name="文本框 61"/>
              <p:cNvSpPr txBox="1"/>
              <p:nvPr/>
            </p:nvSpPr>
            <p:spPr>
              <a:xfrm>
                <a:off x="1475801" y="3657097"/>
                <a:ext cx="997165" cy="33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数据分析</a:t>
                </a:r>
                <a:endPara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5" name="直线箭头连接符 28"/>
            <p:cNvCxnSpPr/>
            <p:nvPr/>
          </p:nvCxnSpPr>
          <p:spPr>
            <a:xfrm>
              <a:off x="2360141" y="4739874"/>
              <a:ext cx="1235204" cy="6148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731" y="4820531"/>
              <a:ext cx="1678313" cy="1678313"/>
            </a:xfrm>
            <a:prstGeom prst="rect">
              <a:avLst/>
            </a:prstGeom>
          </p:spPr>
        </p:pic>
        <p:sp>
          <p:nvSpPr>
            <p:cNvPr id="57" name="文本框 56"/>
            <p:cNvSpPr txBox="1"/>
            <p:nvPr/>
          </p:nvSpPr>
          <p:spPr>
            <a:xfrm>
              <a:off x="4966398" y="59874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结果呈现</a:t>
              </a:r>
              <a:endParaRPr kumimoji="1"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618887" y="23865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采集</a:t>
              </a:r>
              <a:endParaRPr kumimoji="1"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2637023" y="3346395"/>
              <a:ext cx="11079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数据挖掘</a:t>
              </a:r>
              <a:endParaRPr kumimoji="1"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endParaRPr kumimoji="1"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kumimoji="1"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机器学习</a:t>
              </a:r>
              <a:endParaRPr kumimoji="1"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485931" y="3346395"/>
              <a:ext cx="1011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NoSQL</a:t>
              </a:r>
              <a:endParaRPr kumimoji="1"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1098" y="0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9" y="1437505"/>
            <a:ext cx="7480166" cy="27997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44219" y="4520145"/>
            <a:ext cx="7480166" cy="1839627"/>
          </a:xfrm>
          <a:prstGeom prst="roundRect">
            <a:avLst>
              <a:gd name="adj" fmla="val 137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Pig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一种操作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hadoop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的轻量级脚本语言，已被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Spark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替代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Mahout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底层运行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MapReduce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的机器学习组件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Oozie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任务调用器，提交作业并制定其执行时间次数等 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831" y="4320090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其他组件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32045" y="1437505"/>
            <a:ext cx="1014741" cy="13443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070844" y="1437504"/>
            <a:ext cx="2138339" cy="13443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8472" y="0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9" y="1437505"/>
            <a:ext cx="7480166" cy="27997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44219" y="4520145"/>
            <a:ext cx="7480166" cy="1839627"/>
          </a:xfrm>
          <a:prstGeom prst="roundRect">
            <a:avLst>
              <a:gd name="adj" fmla="val 137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HDFS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MapReduce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Hadoop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的两大核心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HDFS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实现对分布式存储的底层支持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MapReduce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实现对分布式并行任务处理的程序支持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831" y="4320090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核心技术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32045" y="1437505"/>
            <a:ext cx="1014741" cy="13443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070844" y="1437504"/>
            <a:ext cx="2138339" cy="13443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093" y="-14098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4219" y="1293145"/>
            <a:ext cx="117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HDFS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5" y="2791485"/>
            <a:ext cx="4346713" cy="27550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44219" y="1962558"/>
            <a:ext cx="6367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HDFS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集群由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NameNode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若干个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DataNode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4219" y="2618708"/>
            <a:ext cx="3183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NameNode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作为主服务器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5830" y="3000283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管理文件系统的命名空间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管理客户端对文件的访问操作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记录数据分布和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DataNode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2608" y="4516307"/>
            <a:ext cx="3183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DataNode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存储数据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4219" y="48978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数据以块的方式存储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同一数据会备份在多个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DataNode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28" y="3246436"/>
            <a:ext cx="4235957" cy="302354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4676" y="8504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4219" y="1293145"/>
            <a:ext cx="2313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MapReduce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44219" y="2002716"/>
            <a:ext cx="74801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MapReduce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是一种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并行编程模式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，这种模式使得软件开发者可以轻松地编写出分布式并行程序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将任务分发到由上千台商用机器组成的集群上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以一种高容错的方式并行处理大量的数据集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6349" y="0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2725" y="1093090"/>
            <a:ext cx="2313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MapReduce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14" y="2407822"/>
            <a:ext cx="5112807" cy="3839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56520" y="1696595"/>
            <a:ext cx="27841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大而化小 异而化同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左大括号 6"/>
          <p:cNvSpPr/>
          <p:nvPr/>
        </p:nvSpPr>
        <p:spPr>
          <a:xfrm rot="5400000">
            <a:off x="3217396" y="1157389"/>
            <a:ext cx="300942" cy="219992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左大括号 7"/>
          <p:cNvSpPr/>
          <p:nvPr/>
        </p:nvSpPr>
        <p:spPr>
          <a:xfrm rot="5400000">
            <a:off x="5863289" y="1169253"/>
            <a:ext cx="300942" cy="219992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06191" y="1698128"/>
            <a:ext cx="218309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Reduce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规约 汇总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1098" y="-31096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777920" y="2100052"/>
            <a:ext cx="3556817" cy="2341315"/>
            <a:chOff x="283468" y="2622359"/>
            <a:chExt cx="3556817" cy="234131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5" y="2807025"/>
              <a:ext cx="3402600" cy="2156649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283468" y="2807025"/>
              <a:ext cx="3556817" cy="2156649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8765" y="2622359"/>
              <a:ext cx="821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HDFS</a:t>
              </a:r>
              <a:endPara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4684359" y="2100052"/>
            <a:ext cx="3435341" cy="2341315"/>
            <a:chOff x="5587183" y="2212194"/>
            <a:chExt cx="3435341" cy="234131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950" y="2466431"/>
              <a:ext cx="2826505" cy="2017505"/>
            </a:xfrm>
            <a:prstGeom prst="rect">
              <a:avLst/>
            </a:prstGeom>
          </p:spPr>
        </p:pic>
        <p:grpSp>
          <p:nvGrpSpPr>
            <p:cNvPr id="13" name="组 12"/>
            <p:cNvGrpSpPr/>
            <p:nvPr/>
          </p:nvGrpSpPr>
          <p:grpSpPr>
            <a:xfrm>
              <a:off x="5587183" y="2212194"/>
              <a:ext cx="3435341" cy="2341315"/>
              <a:chOff x="283468" y="2622359"/>
              <a:chExt cx="3435341" cy="2341315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283468" y="2807025"/>
                <a:ext cx="3435341" cy="2156649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08765" y="2622359"/>
                <a:ext cx="155542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MapReduce</a:t>
                </a:r>
                <a:endParaRPr kumimoji="1" lang="zh-CN" altLang="en-US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19" name="曲线连接符 18"/>
          <p:cNvCxnSpPr>
            <a:stCxn id="9" idx="0"/>
            <a:endCxn id="15" idx="0"/>
          </p:cNvCxnSpPr>
          <p:nvPr/>
        </p:nvCxnSpPr>
        <p:spPr>
          <a:xfrm rot="5400000" flipH="1" flipV="1">
            <a:off x="4479179" y="361868"/>
            <a:ext cx="12700" cy="3845701"/>
          </a:xfrm>
          <a:prstGeom prst="curvedConnector3">
            <a:avLst>
              <a:gd name="adj1" fmla="val 5536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799944" y="1181203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提供分布式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文件操作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存储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等支持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2" name="曲线连接符 21"/>
          <p:cNvCxnSpPr>
            <a:stCxn id="15" idx="2"/>
            <a:endCxn id="8" idx="2"/>
          </p:cNvCxnSpPr>
          <p:nvPr/>
        </p:nvCxnSpPr>
        <p:spPr>
          <a:xfrm rot="5400000">
            <a:off x="4517734" y="2557071"/>
            <a:ext cx="12700" cy="3768593"/>
          </a:xfrm>
          <a:prstGeom prst="curvedConnector3">
            <a:avLst>
              <a:gd name="adj1" fmla="val 34405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523656" y="49681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MapReduce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HDFS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的基础上实现了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任务的分发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跟踪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等工作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收集结果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24917" y="5926719"/>
            <a:ext cx="6098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二者相互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作用 完成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Hadoop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分布式集群的主要任务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8472" y="0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推荐书籍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70" y="1941546"/>
            <a:ext cx="2284814" cy="27196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8868" y="4771766"/>
            <a:ext cx="3873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Hadoop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权威指南（第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版）》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70" y="1872519"/>
            <a:ext cx="2391345" cy="28577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72044" y="47717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Hadoop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技术内幕：深入解析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Yarn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架构设计与实现原理》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1098" y="0"/>
            <a:ext cx="78867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推荐书籍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8" y="1909702"/>
            <a:ext cx="2124787" cy="28308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9483" y="4998303"/>
            <a:ext cx="2615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Hive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编程指南》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64" y="1924477"/>
            <a:ext cx="2204203" cy="29305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53166" y="5018514"/>
            <a:ext cx="2487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Hbase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权威指南》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965" y="1924477"/>
            <a:ext cx="2138134" cy="286539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668647" y="5050581"/>
            <a:ext cx="32083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Spark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大数据处理：技术、应用与性能优化》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857250"/>
            <a:ext cx="9144000" cy="5143501"/>
            <a:chOff x="390232" y="286325"/>
            <a:chExt cx="11411536" cy="5973226"/>
          </a:xfrm>
        </p:grpSpPr>
        <p:pic>
          <p:nvPicPr>
            <p:cNvPr id="3074" name="Picture 2" descr="Practical or Theory: What Makes You Pro After Bachelor in Technology? -  Sharda University Blo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0232" y="286325"/>
              <a:ext cx="11411536" cy="5973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5573" y="954843"/>
              <a:ext cx="2822522" cy="98908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258" y="873125"/>
              <a:ext cx="3677984" cy="1267909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388535" y="1382479"/>
              <a:ext cx="2894428" cy="750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rgbClr val="FFDB53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THEORY</a:t>
              </a:r>
              <a:endParaRPr lang="zh-CN" altLang="en-US" sz="3600" b="1" dirty="0">
                <a:solidFill>
                  <a:srgbClr val="FFDB53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837658" y="1406839"/>
              <a:ext cx="3901008" cy="750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rgbClr val="FFDB53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PRACTICAL</a:t>
              </a:r>
              <a:endParaRPr lang="zh-CN" altLang="en-US" sz="3600" b="1" dirty="0">
                <a:solidFill>
                  <a:srgbClr val="FFDB53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Hi!! Data Science is Cool – Hitchhikers Guide from Noob to Data Scientist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4" b="7136"/>
          <a:stretch>
            <a:fillRect/>
          </a:stretch>
        </p:blipFill>
        <p:spPr bwMode="auto">
          <a:xfrm>
            <a:off x="8016443" y="26908"/>
            <a:ext cx="1090695" cy="642827"/>
          </a:xfrm>
          <a:prstGeom prst="roundRect">
            <a:avLst>
              <a:gd name="adj" fmla="val 246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06206" y="175196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数据科学引论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课程实践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22636" y="26908"/>
            <a:ext cx="515367" cy="642827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1886426" y="1296798"/>
            <a:ext cx="5370671" cy="62245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3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第五次作业</a:t>
            </a:r>
            <a:endParaRPr lang="zh-CN" altLang="en-US" sz="33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6206" y="2277748"/>
            <a:ext cx="7929511" cy="4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对爬虫数据进行处理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Making Web Crawler and Scraper: The Easy Way | by Suchana Chakrabarti | 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62" y="3343125"/>
            <a:ext cx="4320390" cy="29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72" y="3255952"/>
            <a:ext cx="3943779" cy="2932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3000">
        <p15:prstTrans prst="crush"/>
      </p:transition>
    </mc:Choice>
    <mc:Fallback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>
          <a:xfrm>
            <a:off x="254368" y="-5000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3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内容回顾</a:t>
            </a:r>
            <a:endParaRPr lang="zh-CN" altLang="en-US" sz="33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66866" y="831280"/>
            <a:ext cx="8227040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物联网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大数据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云计算的关系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2" descr="Internet of Things: What It Is, How It Works, Examples and More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5" t="-399" r="18953" b="508"/>
          <a:stretch>
            <a:fillRect/>
          </a:stretch>
        </p:blipFill>
        <p:spPr bwMode="auto">
          <a:xfrm>
            <a:off x="1123927" y="2984881"/>
            <a:ext cx="2537811" cy="23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801720" y="5515105"/>
            <a:ext cx="7828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物联网☞形成大数据☞云计算分析处理☞作用于物联网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9" name="组 20"/>
          <p:cNvGrpSpPr/>
          <p:nvPr/>
        </p:nvGrpSpPr>
        <p:grpSpPr>
          <a:xfrm>
            <a:off x="2392834" y="1342895"/>
            <a:ext cx="5748234" cy="3554580"/>
            <a:chOff x="2466755" y="1863945"/>
            <a:chExt cx="5748234" cy="355458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7224" y="1863945"/>
              <a:ext cx="2785602" cy="180909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4276" y="3557812"/>
              <a:ext cx="1860713" cy="1860713"/>
            </a:xfrm>
            <a:prstGeom prst="rect">
              <a:avLst/>
            </a:prstGeom>
          </p:spPr>
        </p:pic>
        <p:cxnSp>
          <p:nvCxnSpPr>
            <p:cNvPr id="32" name="曲线连接符 4"/>
            <p:cNvCxnSpPr>
              <a:stCxn id="27" idx="0"/>
              <a:endCxn id="30" idx="1"/>
            </p:cNvCxnSpPr>
            <p:nvPr/>
          </p:nvCxnSpPr>
          <p:spPr>
            <a:xfrm rot="5400000" flipH="1" flipV="1">
              <a:off x="2563270" y="2671977"/>
              <a:ext cx="737439" cy="930470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线连接符 11"/>
            <p:cNvCxnSpPr>
              <a:stCxn id="30" idx="3"/>
              <a:endCxn id="31" idx="0"/>
            </p:cNvCxnSpPr>
            <p:nvPr/>
          </p:nvCxnSpPr>
          <p:spPr>
            <a:xfrm>
              <a:off x="6182826" y="2768492"/>
              <a:ext cx="1101807" cy="789320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17"/>
            <p:cNvCxnSpPr>
              <a:stCxn id="31" idx="2"/>
              <a:endCxn id="27" idx="3"/>
            </p:cNvCxnSpPr>
            <p:nvPr/>
          </p:nvCxnSpPr>
          <p:spPr>
            <a:xfrm rot="5400000" flipH="1">
              <a:off x="5135508" y="3269400"/>
              <a:ext cx="749276" cy="3548974"/>
            </a:xfrm>
            <a:prstGeom prst="curvedConnector4">
              <a:avLst>
                <a:gd name="adj1" fmla="val -30509"/>
                <a:gd name="adj2" fmla="val 63107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32955" y="2553335"/>
            <a:ext cx="1735455" cy="22148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07005" y="2553335"/>
            <a:ext cx="1793240" cy="1504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28320" y="2553335"/>
            <a:ext cx="1735455" cy="22148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8674" name="Group 3"/>
          <p:cNvGrpSpPr/>
          <p:nvPr/>
        </p:nvGrpSpPr>
        <p:grpSpPr bwMode="auto">
          <a:xfrm>
            <a:off x="320675" y="1534833"/>
            <a:ext cx="1790700" cy="895350"/>
            <a:chOff x="1557" y="465519"/>
            <a:chExt cx="1789710" cy="894855"/>
          </a:xfrm>
        </p:grpSpPr>
        <p:sp>
          <p:nvSpPr>
            <p:cNvPr id="41" name="Rounded Rectangle 40"/>
            <p:cNvSpPr>
              <a:spLocks noChangeArrowheads="1"/>
            </p:cNvSpPr>
            <p:nvPr/>
          </p:nvSpPr>
          <p:spPr bwMode="auto">
            <a:xfrm>
              <a:off x="1557" y="465519"/>
              <a:ext cx="1789710" cy="894855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BDBDBD"/>
                </a:gs>
                <a:gs pos="80000">
                  <a:srgbClr val="F7F7F7"/>
                </a:gs>
                <a:gs pos="100000">
                  <a:srgbClr val="F8F8F8"/>
                </a:gs>
              </a:gsLst>
              <a:lin ang="1620000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2" name="Rounded Rectangle 4"/>
            <p:cNvSpPr/>
            <p:nvPr/>
          </p:nvSpPr>
          <p:spPr>
            <a:xfrm>
              <a:off x="28530" y="492491"/>
              <a:ext cx="1735765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8100" tIns="25400" rIns="38100" bIns="25400" spcCol="1270" anchor="ctr"/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>
                  <a:solidFill>
                    <a:srgbClr val="00B0F0"/>
                  </a:solidFill>
                </a:rPr>
                <a:t>Hadoop Binaries</a:t>
              </a:r>
              <a:endParaRPr lang="en-US" sz="20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8675" name="Group 4"/>
          <p:cNvGrpSpPr/>
          <p:nvPr/>
        </p:nvGrpSpPr>
        <p:grpSpPr bwMode="auto">
          <a:xfrm>
            <a:off x="679450" y="2654020"/>
            <a:ext cx="1431925" cy="895350"/>
            <a:chOff x="359499" y="1584087"/>
            <a:chExt cx="1431768" cy="894855"/>
          </a:xfrm>
        </p:grpSpPr>
        <p:sp>
          <p:nvSpPr>
            <p:cNvPr id="39" name="Rounded Rectangle 38"/>
            <p:cNvSpPr/>
            <p:nvPr/>
          </p:nvSpPr>
          <p:spPr>
            <a:xfrm>
              <a:off x="359499" y="1584087"/>
              <a:ext cx="1431768" cy="8948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Rounded Rectangle 6"/>
            <p:cNvSpPr/>
            <p:nvPr/>
          </p:nvSpPr>
          <p:spPr>
            <a:xfrm>
              <a:off x="386484" y="1611060"/>
              <a:ext cx="1377799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" tIns="16510" rIns="24765" bIns="16510"/>
            <a:lstStyle>
              <a:lvl1pPr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1pPr>
              <a:lvl2pPr marL="57150" indent="-5715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2pPr>
              <a:lvl3pPr marL="11430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3pPr>
              <a:lvl4pPr marL="16002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4pPr>
              <a:lvl5pPr marL="20574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5pPr>
              <a:lvl6pPr marL="25146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6pPr>
              <a:lvl7pPr marL="29718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7pPr>
              <a:lvl8pPr marL="34290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8pPr>
              <a:lvl9pPr marL="38862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3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本地安装</a:t>
              </a:r>
              <a:endPara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71450" indent="-17145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Linux</a:t>
              </a:r>
              <a:endParaRPr lang="en-US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71450" lvl="1" indent="-171450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Mac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OS</a:t>
              </a:r>
              <a:endParaRPr lang="en-US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8676" name="Group 5"/>
          <p:cNvGrpSpPr/>
          <p:nvPr/>
        </p:nvGrpSpPr>
        <p:grpSpPr bwMode="auto">
          <a:xfrm>
            <a:off x="679450" y="3771620"/>
            <a:ext cx="1431925" cy="895350"/>
            <a:chOff x="359499" y="2702656"/>
            <a:chExt cx="1431768" cy="894855"/>
          </a:xfrm>
        </p:grpSpPr>
        <p:sp>
          <p:nvSpPr>
            <p:cNvPr id="37" name="Rounded Rectangle 36"/>
            <p:cNvSpPr/>
            <p:nvPr/>
          </p:nvSpPr>
          <p:spPr>
            <a:xfrm>
              <a:off x="359499" y="2702656"/>
              <a:ext cx="1431768" cy="8948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Rounded Rectangle 8"/>
            <p:cNvSpPr/>
            <p:nvPr/>
          </p:nvSpPr>
          <p:spPr>
            <a:xfrm>
              <a:off x="386484" y="2729629"/>
              <a:ext cx="1377799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" tIns="16510" rIns="24765" bIns="16510"/>
            <a:lstStyle>
              <a:lvl1pPr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1pPr>
              <a:lvl2pPr marL="57150" indent="-5715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2pPr>
              <a:lvl3pPr marL="11430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3pPr>
              <a:lvl4pPr marL="16002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4pPr>
              <a:lvl5pPr marL="20574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5pPr>
              <a:lvl6pPr marL="25146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6pPr>
              <a:lvl7pPr marL="29718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7pPr>
              <a:lvl8pPr marL="34290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8pPr>
              <a:lvl9pPr marL="38862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3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虚拟机 </a:t>
              </a:r>
              <a:endPara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for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windows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）</a:t>
              </a:r>
              <a:endPara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71450" indent="-17145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VMware</a:t>
              </a:r>
              <a:endParaRPr lang="en-US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8677" name="Group 6"/>
          <p:cNvGrpSpPr/>
          <p:nvPr/>
        </p:nvGrpSpPr>
        <p:grpSpPr bwMode="auto">
          <a:xfrm>
            <a:off x="679450" y="4890808"/>
            <a:ext cx="1431925" cy="895350"/>
            <a:chOff x="359499" y="3821225"/>
            <a:chExt cx="1431768" cy="894855"/>
          </a:xfrm>
        </p:grpSpPr>
        <p:sp>
          <p:nvSpPr>
            <p:cNvPr id="35" name="Rounded Rectangle 34"/>
            <p:cNvSpPr/>
            <p:nvPr/>
          </p:nvSpPr>
          <p:spPr>
            <a:xfrm>
              <a:off x="359499" y="3821225"/>
              <a:ext cx="1431768" cy="8948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ounded Rectangle 10"/>
            <p:cNvSpPr/>
            <p:nvPr/>
          </p:nvSpPr>
          <p:spPr>
            <a:xfrm>
              <a:off x="386484" y="3848197"/>
              <a:ext cx="1377799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" tIns="16510" rIns="24765" bIns="16510"/>
            <a:lstStyle>
              <a:lvl1pPr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1pPr>
              <a:lvl2pPr marL="57150" indent="-5715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2pPr>
              <a:lvl3pPr marL="11430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3pPr>
              <a:lvl4pPr marL="16002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4pPr>
              <a:lvl5pPr marL="20574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5pPr>
              <a:lvl6pPr marL="25146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6pPr>
              <a:lvl7pPr marL="29718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7pPr>
              <a:lvl8pPr marL="34290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8pPr>
              <a:lvl9pPr marL="38862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3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云服务</a:t>
              </a:r>
              <a:endPara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71450" indent="-17145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AWS</a:t>
              </a:r>
              <a:endParaRPr lang="en-US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71450" lvl="1" indent="-171450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Microsoft (Beta)</a:t>
              </a:r>
              <a:endParaRPr lang="en-US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71450" lvl="1" indent="-171450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Others</a:t>
              </a:r>
              <a:endParaRPr lang="en-US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8678" name="Group 7"/>
          <p:cNvGrpSpPr/>
          <p:nvPr/>
        </p:nvGrpSpPr>
        <p:grpSpPr bwMode="auto">
          <a:xfrm>
            <a:off x="2559050" y="1534833"/>
            <a:ext cx="1789113" cy="895350"/>
            <a:chOff x="2238694" y="465519"/>
            <a:chExt cx="1789710" cy="894855"/>
          </a:xfrm>
        </p:grpSpPr>
        <p:sp>
          <p:nvSpPr>
            <p:cNvPr id="33" name="Rounded Rectangle 32"/>
            <p:cNvSpPr>
              <a:spLocks noChangeArrowheads="1"/>
            </p:cNvSpPr>
            <p:nvPr/>
          </p:nvSpPr>
          <p:spPr bwMode="auto">
            <a:xfrm>
              <a:off x="2238694" y="465519"/>
              <a:ext cx="1789710" cy="894855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BDBDBD"/>
                </a:gs>
                <a:gs pos="80000">
                  <a:srgbClr val="F7F7F7"/>
                </a:gs>
                <a:gs pos="100000">
                  <a:srgbClr val="F8F8F8"/>
                </a:gs>
              </a:gsLst>
              <a:lin ang="1620000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Rounded Rectangle 12"/>
            <p:cNvSpPr/>
            <p:nvPr/>
          </p:nvSpPr>
          <p:spPr>
            <a:xfrm>
              <a:off x="2265691" y="492491"/>
              <a:ext cx="1735716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8100" tIns="25400" rIns="38100" bIns="25400" spcCol="1270" anchor="ctr"/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>
                  <a:solidFill>
                    <a:srgbClr val="00B0F0"/>
                  </a:solidFill>
                </a:rPr>
                <a:t>Data Storage</a:t>
              </a:r>
              <a:endParaRPr lang="en-US" sz="20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8679" name="Group 8"/>
          <p:cNvGrpSpPr/>
          <p:nvPr/>
        </p:nvGrpSpPr>
        <p:grpSpPr bwMode="auto">
          <a:xfrm>
            <a:off x="2916239" y="2654021"/>
            <a:ext cx="1431925" cy="1292946"/>
            <a:chOff x="2596638" y="1584088"/>
            <a:chExt cx="1431768" cy="1292231"/>
          </a:xfrm>
        </p:grpSpPr>
        <p:sp>
          <p:nvSpPr>
            <p:cNvPr id="31" name="Rounded Rectangle 30"/>
            <p:cNvSpPr/>
            <p:nvPr/>
          </p:nvSpPr>
          <p:spPr>
            <a:xfrm>
              <a:off x="2596638" y="1584088"/>
              <a:ext cx="1431768" cy="129223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Rounded Rectangle 14"/>
            <p:cNvSpPr/>
            <p:nvPr/>
          </p:nvSpPr>
          <p:spPr>
            <a:xfrm>
              <a:off x="2623621" y="1611061"/>
              <a:ext cx="1377799" cy="1792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" tIns="16510" rIns="24765" bIns="16510"/>
            <a:lstStyle>
              <a:lvl1pPr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1pPr>
              <a:lvl2pPr marL="57150" indent="-5715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2pPr>
              <a:lvl3pPr marL="11430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3pPr>
              <a:lvl4pPr marL="16002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4pPr>
              <a:lvl5pPr marL="20574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5pPr>
              <a:lvl6pPr marL="25146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6pPr>
              <a:lvl7pPr marL="29718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7pPr>
              <a:lvl8pPr marL="34290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8pPr>
              <a:lvl9pPr marL="38862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3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本地</a:t>
              </a:r>
              <a:endPara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文件系统</a:t>
              </a:r>
              <a:endParaRPr lang="en-US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71450" lvl="1" indent="-171450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HDFS 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伪分布</a:t>
              </a:r>
              <a:r>
                <a:rPr lang="en-US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(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单一节点</a:t>
              </a:r>
              <a:r>
                <a:rPr lang="en-US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)</a:t>
              </a:r>
              <a:endPara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lvl="1" indent="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数据库</a:t>
              </a:r>
              <a:endPara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71450" lvl="1" indent="-171450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Hbase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endParaRPr lang="en-US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8680" name="Group 9"/>
          <p:cNvGrpSpPr/>
          <p:nvPr/>
        </p:nvGrpSpPr>
        <p:grpSpPr bwMode="auto">
          <a:xfrm>
            <a:off x="2900362" y="4085945"/>
            <a:ext cx="1431925" cy="895350"/>
            <a:chOff x="2596637" y="2702656"/>
            <a:chExt cx="1431768" cy="894855"/>
          </a:xfrm>
        </p:grpSpPr>
        <p:sp>
          <p:nvSpPr>
            <p:cNvPr id="29" name="Rounded Rectangle 28"/>
            <p:cNvSpPr/>
            <p:nvPr/>
          </p:nvSpPr>
          <p:spPr>
            <a:xfrm>
              <a:off x="2596637" y="2702656"/>
              <a:ext cx="1431768" cy="8948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ounded Rectangle 16"/>
            <p:cNvSpPr/>
            <p:nvPr/>
          </p:nvSpPr>
          <p:spPr>
            <a:xfrm>
              <a:off x="2623621" y="2729629"/>
              <a:ext cx="1377799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" tIns="16510" rIns="24765" bIns="16510"/>
            <a:lstStyle>
              <a:lvl1pPr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1pPr>
              <a:lvl2pPr marL="57150" indent="-5715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2pPr>
              <a:lvl3pPr marL="11430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3pPr>
              <a:lvl4pPr marL="16002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4pPr>
              <a:lvl5pPr marL="2057400" indent="-228600" defTabSz="577850"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5pPr>
              <a:lvl6pPr marL="25146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6pPr>
              <a:lvl7pPr marL="29718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7pPr>
              <a:lvl8pPr marL="34290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8pPr>
              <a:lvl9pPr marL="3886200" indent="-228600" defTabSz="5778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3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云服务</a:t>
              </a:r>
              <a:endParaRPr lang="en-US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lvl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AWS</a:t>
              </a:r>
              <a:endParaRPr lang="en-US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lvl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Azure</a:t>
              </a:r>
              <a:endParaRPr lang="en-US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lvl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Others</a:t>
              </a:r>
              <a:endParaRPr lang="en-US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8681" name="Group 10"/>
          <p:cNvGrpSpPr/>
          <p:nvPr/>
        </p:nvGrpSpPr>
        <p:grpSpPr bwMode="auto">
          <a:xfrm>
            <a:off x="4795838" y="1534833"/>
            <a:ext cx="1789112" cy="895350"/>
            <a:chOff x="4475832" y="465519"/>
            <a:chExt cx="1789710" cy="894855"/>
          </a:xfrm>
        </p:grpSpPr>
        <p:sp>
          <p:nvSpPr>
            <p:cNvPr id="27" name="Rounded Rectangle 26"/>
            <p:cNvSpPr>
              <a:spLocks noChangeArrowheads="1"/>
            </p:cNvSpPr>
            <p:nvPr/>
          </p:nvSpPr>
          <p:spPr bwMode="auto">
            <a:xfrm>
              <a:off x="4475832" y="465519"/>
              <a:ext cx="1789710" cy="894855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BDBDBD"/>
                </a:gs>
                <a:gs pos="80000">
                  <a:srgbClr val="F7F7F7"/>
                </a:gs>
                <a:gs pos="100000">
                  <a:srgbClr val="F8F8F8"/>
                </a:gs>
              </a:gsLst>
              <a:lin ang="1620000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Rounded Rectangle 18"/>
            <p:cNvSpPr/>
            <p:nvPr/>
          </p:nvSpPr>
          <p:spPr>
            <a:xfrm>
              <a:off x="4502828" y="492491"/>
              <a:ext cx="1735718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8100" tIns="25400" rIns="38100" bIns="25400" spcCol="1270" anchor="ctr"/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>
                  <a:solidFill>
                    <a:srgbClr val="00B0F0"/>
                  </a:solidFill>
                </a:rPr>
                <a:t>MapReduce</a:t>
              </a:r>
              <a:endParaRPr lang="en-US" sz="20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8682" name="Group 11"/>
          <p:cNvGrpSpPr/>
          <p:nvPr/>
        </p:nvGrpSpPr>
        <p:grpSpPr bwMode="auto">
          <a:xfrm>
            <a:off x="5153025" y="2654020"/>
            <a:ext cx="1431925" cy="895350"/>
            <a:chOff x="4833774" y="1584087"/>
            <a:chExt cx="1431768" cy="894855"/>
          </a:xfrm>
        </p:grpSpPr>
        <p:sp>
          <p:nvSpPr>
            <p:cNvPr id="25" name="Rounded Rectangle 24"/>
            <p:cNvSpPr/>
            <p:nvPr/>
          </p:nvSpPr>
          <p:spPr>
            <a:xfrm>
              <a:off x="4833774" y="1584087"/>
              <a:ext cx="1431768" cy="8948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ounded Rectangle 20"/>
            <p:cNvSpPr/>
            <p:nvPr/>
          </p:nvSpPr>
          <p:spPr>
            <a:xfrm>
              <a:off x="4860759" y="1611060"/>
              <a:ext cx="1377799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" tIns="16510" rIns="24765" bIns="16510" spcCol="1270" anchor="ctr"/>
            <a:lstStyle/>
            <a:p>
              <a:pPr algn="ctr" defTabSz="5778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本地</a:t>
              </a:r>
              <a:endParaRPr lang="en-US" sz="1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8683" name="Group 12"/>
          <p:cNvGrpSpPr/>
          <p:nvPr/>
        </p:nvGrpSpPr>
        <p:grpSpPr bwMode="auto">
          <a:xfrm>
            <a:off x="5153025" y="3771620"/>
            <a:ext cx="1449388" cy="895350"/>
            <a:chOff x="4833774" y="2702656"/>
            <a:chExt cx="1448204" cy="894855"/>
          </a:xfrm>
        </p:grpSpPr>
        <p:sp>
          <p:nvSpPr>
            <p:cNvPr id="23" name="Rounded Rectangle 22"/>
            <p:cNvSpPr/>
            <p:nvPr/>
          </p:nvSpPr>
          <p:spPr>
            <a:xfrm>
              <a:off x="4833774" y="2702656"/>
              <a:ext cx="1448204" cy="8948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ounded Rectangle 22"/>
            <p:cNvSpPr/>
            <p:nvPr/>
          </p:nvSpPr>
          <p:spPr>
            <a:xfrm>
              <a:off x="4860740" y="2729629"/>
              <a:ext cx="1394272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" tIns="16510" rIns="24765" bIns="16510" spcCol="1270" anchor="ctr"/>
            <a:lstStyle/>
            <a:p>
              <a:pPr algn="ctr" defTabSz="5778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云</a:t>
              </a:r>
              <a:endParaRPr lang="en-US" sz="1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8684" name="Group 13"/>
          <p:cNvGrpSpPr/>
          <p:nvPr/>
        </p:nvGrpSpPr>
        <p:grpSpPr bwMode="auto">
          <a:xfrm>
            <a:off x="7032625" y="1534833"/>
            <a:ext cx="1790700" cy="895350"/>
            <a:chOff x="6712970" y="465519"/>
            <a:chExt cx="1789710" cy="894855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6712970" y="465519"/>
              <a:ext cx="1789710" cy="894855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BDBDBD"/>
                </a:gs>
                <a:gs pos="80000">
                  <a:srgbClr val="F7F7F7"/>
                </a:gs>
                <a:gs pos="100000">
                  <a:srgbClr val="F8F8F8"/>
                </a:gs>
              </a:gsLst>
              <a:lin ang="1620000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Rounded Rectangle 24"/>
            <p:cNvSpPr/>
            <p:nvPr/>
          </p:nvSpPr>
          <p:spPr>
            <a:xfrm>
              <a:off x="6739943" y="492491"/>
              <a:ext cx="1735765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8100" tIns="25400" rIns="38100" bIns="25400" spcCol="1270" anchor="ctr"/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>
                  <a:solidFill>
                    <a:srgbClr val="00B0F0"/>
                  </a:solidFill>
                </a:rPr>
                <a:t>Other Libraries &amp; Tools</a:t>
              </a:r>
              <a:endParaRPr lang="en-US" sz="20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8685" name="Group 14"/>
          <p:cNvGrpSpPr/>
          <p:nvPr/>
        </p:nvGrpSpPr>
        <p:grpSpPr bwMode="auto">
          <a:xfrm>
            <a:off x="7391400" y="2654020"/>
            <a:ext cx="1431925" cy="895350"/>
            <a:chOff x="7070912" y="1584087"/>
            <a:chExt cx="1431768" cy="894855"/>
          </a:xfrm>
        </p:grpSpPr>
        <p:sp>
          <p:nvSpPr>
            <p:cNvPr id="19" name="Rounded Rectangle 18"/>
            <p:cNvSpPr/>
            <p:nvPr/>
          </p:nvSpPr>
          <p:spPr>
            <a:xfrm>
              <a:off x="7070912" y="1584087"/>
              <a:ext cx="1431768" cy="8948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ounded Rectangle 26"/>
            <p:cNvSpPr/>
            <p:nvPr/>
          </p:nvSpPr>
          <p:spPr>
            <a:xfrm>
              <a:off x="7097897" y="1611060"/>
              <a:ext cx="1377799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" tIns="16510" rIns="24765" bIns="16510" spcCol="1270" anchor="ctr"/>
            <a:lstStyle/>
            <a:p>
              <a:pPr algn="ctr" defTabSz="5778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Hive</a:t>
              </a: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的基本使用</a:t>
              </a:r>
              <a:endParaRPr lang="en-US" sz="1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8686" name="Group 15"/>
          <p:cNvGrpSpPr/>
          <p:nvPr/>
        </p:nvGrpSpPr>
        <p:grpSpPr bwMode="auto">
          <a:xfrm>
            <a:off x="7359650" y="3744633"/>
            <a:ext cx="1431925" cy="895350"/>
            <a:chOff x="7070912" y="2702656"/>
            <a:chExt cx="1431768" cy="894855"/>
          </a:xfrm>
        </p:grpSpPr>
        <p:sp>
          <p:nvSpPr>
            <p:cNvPr id="17" name="Rounded Rectangle 16"/>
            <p:cNvSpPr/>
            <p:nvPr/>
          </p:nvSpPr>
          <p:spPr>
            <a:xfrm>
              <a:off x="7070912" y="2702656"/>
              <a:ext cx="1431768" cy="8948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ounded Rectangle 28"/>
            <p:cNvSpPr/>
            <p:nvPr/>
          </p:nvSpPr>
          <p:spPr>
            <a:xfrm>
              <a:off x="7097897" y="2729629"/>
              <a:ext cx="1377799" cy="840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" tIns="16510" rIns="24765" bIns="16510" spcCol="1270" anchor="ctr"/>
            <a:lstStyle/>
            <a:p>
              <a:pPr algn="ctr" defTabSz="5778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了解其他组件</a:t>
              </a:r>
              <a:endParaRPr lang="en-US" sz="1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7" name="Straight Connector 3"/>
          <p:cNvSpPr/>
          <p:nvPr/>
        </p:nvSpPr>
        <p:spPr>
          <a:xfrm>
            <a:off x="469900" y="2463520"/>
            <a:ext cx="179388" cy="6715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141"/>
                </a:lnTo>
                <a:lnTo>
                  <a:pt x="178971" y="671141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Straight Connector 4"/>
          <p:cNvSpPr/>
          <p:nvPr/>
        </p:nvSpPr>
        <p:spPr>
          <a:xfrm>
            <a:off x="469900" y="2463520"/>
            <a:ext cx="179388" cy="17891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89710"/>
                </a:lnTo>
                <a:lnTo>
                  <a:pt x="178971" y="1789710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Straight Connector 5"/>
          <p:cNvSpPr/>
          <p:nvPr/>
        </p:nvSpPr>
        <p:spPr>
          <a:xfrm>
            <a:off x="469900" y="2463520"/>
            <a:ext cx="179388" cy="29083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08279"/>
                </a:lnTo>
                <a:lnTo>
                  <a:pt x="178971" y="2908279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0" name="Straight Connector 6"/>
          <p:cNvSpPr/>
          <p:nvPr/>
        </p:nvSpPr>
        <p:spPr>
          <a:xfrm>
            <a:off x="2706688" y="2463520"/>
            <a:ext cx="179387" cy="6715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141"/>
                </a:lnTo>
                <a:lnTo>
                  <a:pt x="178971" y="671141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Straight Connector 7"/>
          <p:cNvSpPr/>
          <p:nvPr/>
        </p:nvSpPr>
        <p:spPr>
          <a:xfrm>
            <a:off x="2706688" y="2463520"/>
            <a:ext cx="193673" cy="1595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89710"/>
                </a:lnTo>
                <a:lnTo>
                  <a:pt x="178971" y="1789710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Straight Connector 8"/>
          <p:cNvSpPr/>
          <p:nvPr/>
        </p:nvSpPr>
        <p:spPr>
          <a:xfrm>
            <a:off x="4943475" y="2463520"/>
            <a:ext cx="179388" cy="6715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141"/>
                </a:lnTo>
                <a:lnTo>
                  <a:pt x="178971" y="671141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Straight Connector 9"/>
          <p:cNvSpPr/>
          <p:nvPr/>
        </p:nvSpPr>
        <p:spPr>
          <a:xfrm>
            <a:off x="4943475" y="2463520"/>
            <a:ext cx="179388" cy="17891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89710"/>
                </a:lnTo>
                <a:lnTo>
                  <a:pt x="178971" y="1789710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4" name="Straight Connector 10"/>
          <p:cNvSpPr/>
          <p:nvPr/>
        </p:nvSpPr>
        <p:spPr>
          <a:xfrm>
            <a:off x="7180263" y="2463520"/>
            <a:ext cx="179387" cy="6715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141"/>
                </a:lnTo>
                <a:lnTo>
                  <a:pt x="178971" y="671141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Straight Connector 11"/>
          <p:cNvSpPr/>
          <p:nvPr/>
        </p:nvSpPr>
        <p:spPr>
          <a:xfrm>
            <a:off x="7180263" y="2463520"/>
            <a:ext cx="179387" cy="17891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89710"/>
                </a:lnTo>
                <a:lnTo>
                  <a:pt x="178971" y="1789710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55" descr="Screen Shot 2013-04-29 at 10.58.46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0" y="4981295"/>
            <a:ext cx="1563688" cy="16097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数据处理实践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频繁项集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频繁项集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关联分析相关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84960" y="1915795"/>
            <a:ext cx="1711960" cy="1141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95" y="1764665"/>
            <a:ext cx="1487805" cy="1511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545" y="1814195"/>
            <a:ext cx="1417955" cy="14344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65" y="1993265"/>
            <a:ext cx="986790" cy="9867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960" y="1947545"/>
            <a:ext cx="1748790" cy="116713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4292600" y="3409315"/>
            <a:ext cx="0" cy="62420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左大括号 12"/>
          <p:cNvSpPr/>
          <p:nvPr/>
        </p:nvSpPr>
        <p:spPr>
          <a:xfrm>
            <a:off x="1174115" y="4374515"/>
            <a:ext cx="15430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928485" y="4374515"/>
            <a:ext cx="154305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84960" y="4260850"/>
            <a:ext cx="1711960" cy="11410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95" y="4109720"/>
            <a:ext cx="1487805" cy="15119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545" y="4159250"/>
            <a:ext cx="1417955" cy="143446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529455" y="3698875"/>
            <a:ext cx="845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方正兰亭超细黑简体" panose="02000000000000000000" charset="-122"/>
                <a:ea typeface="方正兰亭超细黑简体" panose="02000000000000000000" charset="-122"/>
              </a:rPr>
              <a:t>项集</a:t>
            </a:r>
            <a:endParaRPr lang="zh-CN" altLang="en-US" sz="2400" b="1"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45" name="左大括号 44"/>
          <p:cNvSpPr/>
          <p:nvPr/>
        </p:nvSpPr>
        <p:spPr>
          <a:xfrm>
            <a:off x="2684145" y="5696585"/>
            <a:ext cx="15430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右大括号 45"/>
          <p:cNvSpPr/>
          <p:nvPr/>
        </p:nvSpPr>
        <p:spPr>
          <a:xfrm>
            <a:off x="6155055" y="5696585"/>
            <a:ext cx="154305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695" y="5696585"/>
            <a:ext cx="986790" cy="9867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455" y="5696585"/>
            <a:ext cx="1482090" cy="98933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频繁项集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关联分析相关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2575" y="1536065"/>
            <a:ext cx="1711960" cy="1141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1384935"/>
            <a:ext cx="1487805" cy="1511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160" y="1434465"/>
            <a:ext cx="1417955" cy="14344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575" y="1567815"/>
            <a:ext cx="1748790" cy="1167130"/>
          </a:xfrm>
          <a:prstGeom prst="rect">
            <a:avLst/>
          </a:prstGeom>
        </p:spPr>
      </p:pic>
      <p:sp>
        <p:nvSpPr>
          <p:cNvPr id="13" name="左大括号 12"/>
          <p:cNvSpPr/>
          <p:nvPr/>
        </p:nvSpPr>
        <p:spPr>
          <a:xfrm>
            <a:off x="78105" y="3195955"/>
            <a:ext cx="15430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5832475" y="3195955"/>
            <a:ext cx="154305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8950" y="3082290"/>
            <a:ext cx="1711960" cy="11410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755" y="2896870"/>
            <a:ext cx="1487805" cy="15119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720" y="3024505"/>
            <a:ext cx="1330960" cy="134620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48400" y="4732655"/>
            <a:ext cx="27178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方正兰亭超细黑简体" panose="02000000000000000000" charset="-122"/>
                <a:ea typeface="方正兰亭超细黑简体" panose="02000000000000000000" charset="-122"/>
              </a:rPr>
              <a:t>频繁项集？</a:t>
            </a:r>
            <a:endParaRPr lang="zh-CN" altLang="en-US" sz="2400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zh-CN" altLang="en-US" sz="2400" b="1">
                <a:latin typeface="方正兰亭超细黑简体" panose="02000000000000000000" charset="-122"/>
                <a:ea typeface="方正兰亭超细黑简体" panose="02000000000000000000" charset="-122"/>
              </a:rPr>
              <a:t>闭</a:t>
            </a:r>
            <a:r>
              <a:rPr lang="zh-CN" altLang="en-US" sz="2400" b="1">
                <a:latin typeface="方正兰亭超细黑简体" panose="02000000000000000000" charset="-122"/>
                <a:ea typeface="方正兰亭超细黑简体" panose="02000000000000000000" charset="-122"/>
              </a:rPr>
              <a:t>频繁项集？</a:t>
            </a:r>
            <a:endParaRPr lang="zh-CN" altLang="en-US" sz="2400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zh-CN" altLang="en-US" sz="2400" b="1">
                <a:latin typeface="方正兰亭超细黑简体" panose="02000000000000000000" charset="-122"/>
                <a:ea typeface="方正兰亭超细黑简体" panose="02000000000000000000" charset="-122"/>
              </a:rPr>
              <a:t>最大</a:t>
            </a:r>
            <a:r>
              <a:rPr lang="zh-CN" altLang="en-US" sz="2400" b="1">
                <a:latin typeface="方正兰亭超细黑简体" panose="02000000000000000000" charset="-122"/>
                <a:ea typeface="方正兰亭超细黑简体" panose="02000000000000000000" charset="-122"/>
              </a:rPr>
              <a:t>频繁项集？</a:t>
            </a:r>
            <a:endParaRPr lang="zh-CN" altLang="en-US" sz="2400" b="1"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45" name="左大括号 44"/>
          <p:cNvSpPr/>
          <p:nvPr/>
        </p:nvSpPr>
        <p:spPr>
          <a:xfrm>
            <a:off x="93345" y="4467860"/>
            <a:ext cx="15430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右大括号 45"/>
          <p:cNvSpPr/>
          <p:nvPr/>
        </p:nvSpPr>
        <p:spPr>
          <a:xfrm>
            <a:off x="3564255" y="4467860"/>
            <a:ext cx="154305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95" y="4467860"/>
            <a:ext cx="986790" cy="9867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655" y="4467860"/>
            <a:ext cx="1482090" cy="989330"/>
          </a:xfrm>
          <a:prstGeom prst="rect">
            <a:avLst/>
          </a:prstGeom>
        </p:spPr>
      </p:pic>
      <p:sp>
        <p:nvSpPr>
          <p:cNvPr id="2" name="左大括号 1"/>
          <p:cNvSpPr/>
          <p:nvPr/>
        </p:nvSpPr>
        <p:spPr>
          <a:xfrm>
            <a:off x="40640" y="1568450"/>
            <a:ext cx="15430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大括号 2"/>
          <p:cNvSpPr/>
          <p:nvPr/>
        </p:nvSpPr>
        <p:spPr>
          <a:xfrm>
            <a:off x="7687310" y="1649095"/>
            <a:ext cx="154305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135" y="5561330"/>
            <a:ext cx="1141730" cy="1155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85" y="5681345"/>
            <a:ext cx="986790" cy="986790"/>
          </a:xfrm>
          <a:prstGeom prst="rect">
            <a:avLst/>
          </a:prstGeom>
        </p:spPr>
      </p:pic>
      <p:sp>
        <p:nvSpPr>
          <p:cNvPr id="9" name="左大括号 8"/>
          <p:cNvSpPr/>
          <p:nvPr/>
        </p:nvSpPr>
        <p:spPr>
          <a:xfrm>
            <a:off x="94615" y="5753735"/>
            <a:ext cx="15430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大括号 16"/>
          <p:cNvSpPr/>
          <p:nvPr/>
        </p:nvSpPr>
        <p:spPr>
          <a:xfrm>
            <a:off x="5385435" y="5725795"/>
            <a:ext cx="154305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38655" y="5568315"/>
            <a:ext cx="1711960" cy="114109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频繁项集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关联分析相关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4850" y="1757680"/>
            <a:ext cx="776859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支持度：项集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的频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率。</a:t>
            </a:r>
            <a:endParaRPr lang="zh-CN" altLang="en-US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频繁项集：满足一定支持度的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项集。</a:t>
            </a:r>
            <a:endParaRPr lang="zh-CN" altLang="en-US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规则：</a:t>
            </a:r>
            <a:r>
              <a:rPr lang="en-US" altLang="zh-CN" b="1">
                <a:latin typeface="方正兰亭超细黑简体" panose="02000000000000000000" charset="-122"/>
                <a:ea typeface="方正兰亭超细黑简体" panose="02000000000000000000" charset="-122"/>
              </a:rPr>
              <a:t>A→B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。</a:t>
            </a:r>
            <a:endParaRPr lang="zh-CN" altLang="en-US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置信度：模式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的规则程度的度量，</a:t>
            </a:r>
            <a:endParaRPr lang="zh-CN" altLang="en-US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en-US" altLang="zh-CN" b="1">
                <a:latin typeface="方正兰亭超细黑简体" panose="02000000000000000000" charset="-122"/>
                <a:ea typeface="方正兰亭超细黑简体" panose="02000000000000000000" charset="-122"/>
              </a:rPr>
              <a:t>	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在统计中表示为</a:t>
            </a:r>
            <a:r>
              <a:rPr lang="en-US" altLang="zh-CN" b="1">
                <a:latin typeface="方正兰亭超细黑简体" panose="02000000000000000000" charset="-122"/>
                <a:ea typeface="方正兰亭超细黑简体" panose="02000000000000000000" charset="-122"/>
              </a:rPr>
              <a:t>P(B|A)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，</a:t>
            </a:r>
            <a:endParaRPr lang="zh-CN" altLang="en-US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en-US" altLang="zh-CN" b="1">
                <a:latin typeface="方正兰亭超细黑简体" panose="02000000000000000000" charset="-122"/>
                <a:ea typeface="方正兰亭超细黑简体" panose="02000000000000000000" charset="-122"/>
              </a:rPr>
              <a:t>	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在实际采样中用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频率表示。</a:t>
            </a:r>
            <a:endParaRPr lang="zh-CN" altLang="en-US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真子集：包含集合中部分元素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而不包含全部元素的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集合。</a:t>
            </a:r>
            <a:endParaRPr lang="zh-CN" altLang="en-US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真超集：真子集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二元关系的逆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定义。</a:t>
            </a:r>
            <a:endParaRPr lang="zh-CN" altLang="en-US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闭项集：它的直接超集（最小的严格超集）的支持度不等于自身的支持度。</a:t>
            </a:r>
            <a:endParaRPr lang="zh-CN" altLang="en-US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闭频繁项集：频繁的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闭项集。</a:t>
            </a:r>
            <a:endParaRPr lang="zh-CN" altLang="en-US" b="1"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极大频繁项集：所有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真超集都是非频繁</a:t>
            </a:r>
            <a:r>
              <a:rPr lang="zh-CN" altLang="en-US" b="1">
                <a:latin typeface="方正兰亭超细黑简体" panose="02000000000000000000" charset="-122"/>
                <a:ea typeface="方正兰亭超细黑简体" panose="02000000000000000000" charset="-122"/>
              </a:rPr>
              <a:t>项集。</a:t>
            </a:r>
            <a:endParaRPr lang="zh-CN" altLang="en-US" b="1"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频繁项集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关联分析相关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2575" y="1536065"/>
            <a:ext cx="1711960" cy="1141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60" y="1489075"/>
            <a:ext cx="1214755" cy="1234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160" y="1434465"/>
            <a:ext cx="1417955" cy="14344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575" y="1567815"/>
            <a:ext cx="1748790" cy="1167130"/>
          </a:xfrm>
          <a:prstGeom prst="rect">
            <a:avLst/>
          </a:prstGeom>
        </p:spPr>
      </p:pic>
      <p:sp>
        <p:nvSpPr>
          <p:cNvPr id="13" name="左大括号 12"/>
          <p:cNvSpPr/>
          <p:nvPr/>
        </p:nvSpPr>
        <p:spPr>
          <a:xfrm>
            <a:off x="78105" y="3195955"/>
            <a:ext cx="15430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5832475" y="3195955"/>
            <a:ext cx="154305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8950" y="3082290"/>
            <a:ext cx="1711960" cy="11410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60" y="2997200"/>
            <a:ext cx="1290955" cy="131191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720" y="3024505"/>
            <a:ext cx="1330960" cy="1346200"/>
          </a:xfrm>
          <a:prstGeom prst="rect">
            <a:avLst/>
          </a:prstGeom>
        </p:spPr>
      </p:pic>
      <p:sp>
        <p:nvSpPr>
          <p:cNvPr id="45" name="左大括号 44"/>
          <p:cNvSpPr/>
          <p:nvPr/>
        </p:nvSpPr>
        <p:spPr>
          <a:xfrm>
            <a:off x="93345" y="4467860"/>
            <a:ext cx="15430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右大括号 45"/>
          <p:cNvSpPr/>
          <p:nvPr/>
        </p:nvSpPr>
        <p:spPr>
          <a:xfrm>
            <a:off x="3564255" y="4467860"/>
            <a:ext cx="154305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95" y="4467860"/>
            <a:ext cx="986790" cy="9867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655" y="4467860"/>
            <a:ext cx="1482090" cy="989330"/>
          </a:xfrm>
          <a:prstGeom prst="rect">
            <a:avLst/>
          </a:prstGeom>
        </p:spPr>
      </p:pic>
      <p:sp>
        <p:nvSpPr>
          <p:cNvPr id="2" name="左大括号 1"/>
          <p:cNvSpPr/>
          <p:nvPr/>
        </p:nvSpPr>
        <p:spPr>
          <a:xfrm>
            <a:off x="40640" y="1568450"/>
            <a:ext cx="15430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大括号 2"/>
          <p:cNvSpPr/>
          <p:nvPr/>
        </p:nvSpPr>
        <p:spPr>
          <a:xfrm>
            <a:off x="7687310" y="1649095"/>
            <a:ext cx="154305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135" y="5561330"/>
            <a:ext cx="1141730" cy="1155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85" y="5681345"/>
            <a:ext cx="986790" cy="986790"/>
          </a:xfrm>
          <a:prstGeom prst="rect">
            <a:avLst/>
          </a:prstGeom>
        </p:spPr>
      </p:pic>
      <p:sp>
        <p:nvSpPr>
          <p:cNvPr id="9" name="左大括号 8"/>
          <p:cNvSpPr/>
          <p:nvPr/>
        </p:nvSpPr>
        <p:spPr>
          <a:xfrm>
            <a:off x="94615" y="5753735"/>
            <a:ext cx="15430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大括号 16"/>
          <p:cNvSpPr/>
          <p:nvPr/>
        </p:nvSpPr>
        <p:spPr>
          <a:xfrm>
            <a:off x="5385435" y="5725795"/>
            <a:ext cx="154305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38655" y="5568315"/>
            <a:ext cx="1711960" cy="114109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V="1">
            <a:off x="163830" y="2830830"/>
            <a:ext cx="2017395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817620" y="2925445"/>
            <a:ext cx="1918335" cy="44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248920" y="4370705"/>
            <a:ext cx="2017395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3718560" y="4452620"/>
            <a:ext cx="2017395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916430" y="6781165"/>
            <a:ext cx="1734185" cy="38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3924300" y="6771640"/>
            <a:ext cx="1743710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3837305" y="2868930"/>
            <a:ext cx="1918335" cy="444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94945" y="2734945"/>
            <a:ext cx="1918335" cy="444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200910" y="2743835"/>
            <a:ext cx="1708150" cy="317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292985" y="4290695"/>
            <a:ext cx="1708150" cy="317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924300" y="4366260"/>
            <a:ext cx="1918335" cy="444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62890" y="4304665"/>
            <a:ext cx="1918335" cy="444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5668010" y="5127625"/>
            <a:ext cx="821690" cy="433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68010" y="5862320"/>
            <a:ext cx="821690" cy="43370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543040" y="516064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闭频繁项集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543040" y="5894705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最大频繁项集；</a:t>
            </a:r>
            <a:endParaRPr lang="zh-CN" altLang="en-US"/>
          </a:p>
          <a:p>
            <a:r>
              <a:rPr lang="zh-CN" altLang="en-US"/>
              <a:t>闭</a:t>
            </a:r>
            <a:r>
              <a:rPr lang="zh-CN" altLang="en-US"/>
              <a:t>项集。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143115" y="3513455"/>
            <a:ext cx="1670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支持度水平：</a:t>
            </a:r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76288" y="2375405"/>
            <a:ext cx="7929511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30" indent="-21463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将数据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分句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分词放入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中：一个句子一个为一个数据、一个词一项。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630" indent="-21463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建立词表（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Embeding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630" indent="-21463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MapReduce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获取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所有频繁项集、闭频繁项集、极大频繁项集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630" indent="-21463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附加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tips: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过程中可以将文本预处理放入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Hive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中，再从数据仓库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获取频繁项集。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12" descr="Hi!! Data Science is Cool – Hitchhikers Guide from Noob to Data Scientist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4" b="7136"/>
          <a:stretch>
            <a:fillRect/>
          </a:stretch>
        </p:blipFill>
        <p:spPr bwMode="auto">
          <a:xfrm>
            <a:off x="7973556" y="915319"/>
            <a:ext cx="1090695" cy="642827"/>
          </a:xfrm>
          <a:prstGeom prst="roundRect">
            <a:avLst>
              <a:gd name="adj" fmla="val 246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63320" y="1063607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数据科学引论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79749" y="915319"/>
            <a:ext cx="515367" cy="642827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1886427" y="1532573"/>
            <a:ext cx="5370671" cy="62245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3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第五次作业</a:t>
            </a:r>
            <a:endParaRPr lang="zh-CN" altLang="en-US" sz="33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3000">
        <p15:prstTrans prst="crush"/>
      </p:transition>
    </mc:Choice>
    <mc:Fallback>
      <p:transition spd="slow" advClick="0" advTm="3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lvl="0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频繁项集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0530" y="1620520"/>
            <a:ext cx="83724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[[‘egg’, ‘milk’, ‘bread’, ‘beer’],</a:t>
            </a:r>
            <a:endParaRPr lang="zh-CN" altLang="en-US"/>
          </a:p>
          <a:p>
            <a:r>
              <a:rPr lang="en-US" altLang="zh-CN"/>
              <a:t> [‘egg’, ‘milk’, ‘bread’],</a:t>
            </a:r>
            <a:endParaRPr lang="en-US" altLang="zh-CN"/>
          </a:p>
          <a:p>
            <a:r>
              <a:rPr lang="en-US" altLang="zh-CN"/>
              <a:t> [‘cola’, ‘beer’],</a:t>
            </a:r>
            <a:endParaRPr lang="en-US" altLang="zh-CN"/>
          </a:p>
          <a:p>
            <a:r>
              <a:rPr lang="en-US" altLang="zh-CN"/>
              <a:t> [‘cola’, ‘egg’, ‘bread’]]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支持度水平：</a:t>
            </a:r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9144000" cy="6858000"/>
            <a:chOff x="-1" y="0"/>
            <a:chExt cx="9144000" cy="685800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1716207" y="2146757"/>
              <a:ext cx="5148938" cy="2575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579393" y="3521867"/>
              <a:ext cx="657226" cy="700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5159" y="1978221"/>
            <a:ext cx="6593681" cy="2901558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br>
              <a:rPr lang="en-US" altLang="zh-CN" sz="8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8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基础</a:t>
            </a:r>
            <a:endParaRPr lang="zh-CN" altLang="en-US" sz="8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4" y="76200"/>
            <a:ext cx="9038886" cy="66035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28666" y="1233746"/>
            <a:ext cx="8435382" cy="52606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886112" y="5914350"/>
            <a:ext cx="2225185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企业数据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客户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销售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196385" y="5914350"/>
            <a:ext cx="954106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传感器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235579" y="5914350"/>
            <a:ext cx="1147239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移动设备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467906" y="5914350"/>
            <a:ext cx="1383501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互联网数据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882981" y="5115990"/>
            <a:ext cx="6552133" cy="62873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3829560" y="5294478"/>
            <a:ext cx="2056890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半结构化数据抽取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150911" y="5280718"/>
            <a:ext cx="2153162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非结构化数据抽取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882981" y="1557865"/>
            <a:ext cx="1048341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浏览器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252616" y="1557865"/>
            <a:ext cx="1048341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手机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622251" y="1557865"/>
            <a:ext cx="1156270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平板设备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099815" y="1557865"/>
            <a:ext cx="1156270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应用程序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577381" y="1557865"/>
            <a:ext cx="857734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882981" y="2084995"/>
            <a:ext cx="6552133" cy="59302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3829560" y="2216777"/>
            <a:ext cx="1053038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饼图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251034" y="2216777"/>
            <a:ext cx="1053038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走势图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110543" y="2216777"/>
            <a:ext cx="1053038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标签云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970052" y="2216777"/>
            <a:ext cx="1053038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柱状图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TextBox 33"/>
          <p:cNvSpPr txBox="1"/>
          <p:nvPr/>
        </p:nvSpPr>
        <p:spPr>
          <a:xfrm>
            <a:off x="1882981" y="22201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可视化层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1854788" y="2809798"/>
            <a:ext cx="6552133" cy="9224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829561" y="2875689"/>
            <a:ext cx="4471380" cy="798366"/>
            <a:chOff x="2736044" y="2636912"/>
            <a:chExt cx="4914050" cy="87248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grpSpPr>
        <p:sp>
          <p:nvSpPr>
            <p:cNvPr id="51" name="圆角矩形 50"/>
            <p:cNvSpPr/>
            <p:nvPr/>
          </p:nvSpPr>
          <p:spPr>
            <a:xfrm>
              <a:off x="2736044" y="2659740"/>
              <a:ext cx="2165112" cy="360040"/>
            </a:xfrm>
            <a:prstGeom prst="roundRect">
              <a:avLst/>
            </a:prstGeom>
            <a:ln w="95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数据挖掘</a:t>
              </a:r>
              <a:endPara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736044" y="3149352"/>
              <a:ext cx="2165113" cy="360040"/>
            </a:xfrm>
            <a:prstGeom prst="roundRect">
              <a:avLst/>
            </a:prstGeom>
            <a:ln w="95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机器学习</a:t>
              </a:r>
              <a:endPara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5287208" y="2636912"/>
              <a:ext cx="2362886" cy="360040"/>
            </a:xfrm>
            <a:prstGeom prst="roundRect">
              <a:avLst/>
            </a:prstGeom>
            <a:ln w="95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时间序列分析</a:t>
              </a:r>
              <a:endPara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5287208" y="3123456"/>
              <a:ext cx="2362886" cy="360040"/>
            </a:xfrm>
            <a:prstGeom prst="roundRect">
              <a:avLst/>
            </a:prstGeom>
            <a:ln w="95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统计分析</a:t>
              </a:r>
              <a:endPara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TextBox 34"/>
          <p:cNvSpPr txBox="1"/>
          <p:nvPr/>
        </p:nvSpPr>
        <p:spPr>
          <a:xfrm>
            <a:off x="1882981" y="30838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7936494" y="5914350"/>
            <a:ext cx="498620" cy="329456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882981" y="3864057"/>
            <a:ext cx="6552133" cy="11201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3829560" y="3926596"/>
            <a:ext cx="1970074" cy="995071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分布式文件系统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HDFS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150915" y="3894234"/>
            <a:ext cx="2150026" cy="995070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NoSQL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Key/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value:dynamo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列式存储：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Hbase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图式存储：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Neo4j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TextBox 37"/>
          <p:cNvSpPr txBox="1"/>
          <p:nvPr/>
        </p:nvSpPr>
        <p:spPr>
          <a:xfrm>
            <a:off x="1904119" y="422407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存储和管理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TextBox 38"/>
          <p:cNvSpPr txBox="1"/>
          <p:nvPr/>
        </p:nvSpPr>
        <p:spPr>
          <a:xfrm>
            <a:off x="1904119" y="5263260"/>
            <a:ext cx="18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采集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抽取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ELT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TextBox 40"/>
          <p:cNvSpPr txBox="1"/>
          <p:nvPr/>
        </p:nvSpPr>
        <p:spPr>
          <a:xfrm>
            <a:off x="726971" y="587680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数据源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TextBox 41"/>
          <p:cNvSpPr txBox="1"/>
          <p:nvPr/>
        </p:nvSpPr>
        <p:spPr>
          <a:xfrm>
            <a:off x="598730" y="436094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数据管理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TextBox 42"/>
          <p:cNvSpPr txBox="1"/>
          <p:nvPr/>
        </p:nvSpPr>
        <p:spPr>
          <a:xfrm>
            <a:off x="598730" y="303438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数据分析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TextBox 43"/>
          <p:cNvSpPr txBox="1"/>
          <p:nvPr/>
        </p:nvSpPr>
        <p:spPr>
          <a:xfrm>
            <a:off x="855211" y="155839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下箭头 65"/>
          <p:cNvSpPr/>
          <p:nvPr/>
        </p:nvSpPr>
        <p:spPr>
          <a:xfrm flipV="1">
            <a:off x="1040221" y="4927721"/>
            <a:ext cx="327607" cy="78676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下箭头 66"/>
          <p:cNvSpPr/>
          <p:nvPr/>
        </p:nvSpPr>
        <p:spPr>
          <a:xfrm flipV="1">
            <a:off x="1040221" y="3506509"/>
            <a:ext cx="327607" cy="78676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下箭头 67"/>
          <p:cNvSpPr/>
          <p:nvPr/>
        </p:nvSpPr>
        <p:spPr>
          <a:xfrm flipV="1">
            <a:off x="1040221" y="2085297"/>
            <a:ext cx="327607" cy="78676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标题 1"/>
          <p:cNvSpPr txBox="1"/>
          <p:nvPr/>
        </p:nvSpPr>
        <p:spPr>
          <a:xfrm>
            <a:off x="101032" y="0"/>
            <a:ext cx="83340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大数据处理流程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4" descr="“data”的图片搜索结果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798708" y="2065237"/>
            <a:ext cx="1671886" cy="3017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常规计算机技术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无法处理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，如何挖掘其中的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价值？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612562" y="1789844"/>
            <a:ext cx="523113" cy="334510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分布式计算出现</a:t>
            </a:r>
            <a:endParaRPr lang="zh-CN" altLang="en-US" sz="24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101032" y="0"/>
            <a:ext cx="8287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大数据的处理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73444" y="1583195"/>
            <a:ext cx="2452133" cy="612000"/>
            <a:chOff x="1095221" y="1944653"/>
            <a:chExt cx="2452133" cy="720000"/>
          </a:xfrm>
        </p:grpSpPr>
        <p:sp>
          <p:nvSpPr>
            <p:cNvPr id="33" name="圆角矩形 20"/>
            <p:cNvSpPr/>
            <p:nvPr/>
          </p:nvSpPr>
          <p:spPr>
            <a:xfrm>
              <a:off x="2342558" y="2069752"/>
              <a:ext cx="1204796" cy="5040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B535E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体量浩大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圆角矩形 15"/>
            <p:cNvSpPr/>
            <p:nvPr/>
          </p:nvSpPr>
          <p:spPr>
            <a:xfrm>
              <a:off x="1095221" y="1944653"/>
              <a:ext cx="1283569" cy="720000"/>
            </a:xfrm>
            <a:prstGeom prst="roundRect">
              <a:avLst/>
            </a:prstGeom>
            <a:solidFill>
              <a:srgbClr val="F75EA2"/>
            </a:solidFill>
            <a:ln w="28575">
              <a:solidFill>
                <a:srgbClr val="FB535E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Volume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大体量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73444" y="2381461"/>
            <a:ext cx="2452133" cy="612000"/>
            <a:chOff x="1094562" y="2959030"/>
            <a:chExt cx="2452133" cy="720000"/>
          </a:xfrm>
        </p:grpSpPr>
        <p:sp>
          <p:nvSpPr>
            <p:cNvPr id="36" name="圆角矩形 21"/>
            <p:cNvSpPr/>
            <p:nvPr/>
          </p:nvSpPr>
          <p:spPr>
            <a:xfrm>
              <a:off x="2341898" y="3069427"/>
              <a:ext cx="1204797" cy="5040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4B2C9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快速生成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圆角矩形 16"/>
            <p:cNvSpPr/>
            <p:nvPr/>
          </p:nvSpPr>
          <p:spPr>
            <a:xfrm>
              <a:off x="1094562" y="2959030"/>
              <a:ext cx="1283569" cy="720000"/>
            </a:xfrm>
            <a:prstGeom prst="roundRect">
              <a:avLst/>
            </a:prstGeom>
            <a:solidFill>
              <a:srgbClr val="52C5D8"/>
            </a:solidFill>
            <a:ln w="28575">
              <a:solidFill>
                <a:srgbClr val="44B2C9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Velocity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时效性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73444" y="3179727"/>
            <a:ext cx="2450712" cy="612000"/>
            <a:chOff x="1095983" y="3943803"/>
            <a:chExt cx="2450712" cy="720000"/>
          </a:xfrm>
        </p:grpSpPr>
        <p:sp>
          <p:nvSpPr>
            <p:cNvPr id="39" name="圆角矩形 23"/>
            <p:cNvSpPr/>
            <p:nvPr/>
          </p:nvSpPr>
          <p:spPr>
            <a:xfrm>
              <a:off x="2341898" y="4032206"/>
              <a:ext cx="1204797" cy="5040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DEC83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多源异构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圆角矩形 17"/>
            <p:cNvSpPr/>
            <p:nvPr/>
          </p:nvSpPr>
          <p:spPr>
            <a:xfrm>
              <a:off x="1095983" y="3943803"/>
              <a:ext cx="1283569" cy="720000"/>
            </a:xfrm>
            <a:prstGeom prst="roundRect">
              <a:avLst/>
            </a:prstGeom>
            <a:solidFill>
              <a:srgbClr val="FCE019"/>
            </a:solidFill>
            <a:ln w="28575">
              <a:solidFill>
                <a:srgbClr val="DEC83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Variety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多样性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73444" y="3977993"/>
            <a:ext cx="2451371" cy="612000"/>
            <a:chOff x="1095983" y="4905779"/>
            <a:chExt cx="2451371" cy="720000"/>
          </a:xfrm>
        </p:grpSpPr>
        <p:sp>
          <p:nvSpPr>
            <p:cNvPr id="42" name="圆角矩形 22"/>
            <p:cNvSpPr/>
            <p:nvPr/>
          </p:nvSpPr>
          <p:spPr>
            <a:xfrm>
              <a:off x="2341185" y="5010122"/>
              <a:ext cx="1206169" cy="5040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AE4C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价值稀疏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圆角矩形 18"/>
            <p:cNvSpPr/>
            <p:nvPr/>
          </p:nvSpPr>
          <p:spPr>
            <a:xfrm>
              <a:off x="1095983" y="4905779"/>
              <a:ext cx="1283569" cy="720000"/>
            </a:xfrm>
            <a:prstGeom prst="roundRect">
              <a:avLst/>
            </a:prstGeom>
            <a:solidFill>
              <a:srgbClr val="A3ED65"/>
            </a:solidFill>
            <a:ln w="28575">
              <a:solidFill>
                <a:srgbClr val="00AE4C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Value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大价值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73444" y="4776261"/>
            <a:ext cx="2448736" cy="612000"/>
            <a:chOff x="1097960" y="5900215"/>
            <a:chExt cx="2448736" cy="720000"/>
          </a:xfrm>
        </p:grpSpPr>
        <p:sp>
          <p:nvSpPr>
            <p:cNvPr id="45" name="圆角矩形 20"/>
            <p:cNvSpPr/>
            <p:nvPr/>
          </p:nvSpPr>
          <p:spPr>
            <a:xfrm>
              <a:off x="2343164" y="5991117"/>
              <a:ext cx="1203532" cy="5040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A3EC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真实可靠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圆角矩形 15"/>
            <p:cNvSpPr/>
            <p:nvPr/>
          </p:nvSpPr>
          <p:spPr>
            <a:xfrm>
              <a:off x="1097960" y="5900215"/>
              <a:ext cx="1283569" cy="720000"/>
            </a:xfrm>
            <a:prstGeom prst="roundRect">
              <a:avLst/>
            </a:prstGeom>
            <a:solidFill>
              <a:srgbClr val="DE6CFC"/>
            </a:solidFill>
            <a:ln w="28575">
              <a:solidFill>
                <a:srgbClr val="9A3EC5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Veracity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准确性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右大括号 61"/>
          <p:cNvSpPr/>
          <p:nvPr/>
        </p:nvSpPr>
        <p:spPr>
          <a:xfrm>
            <a:off x="3402215" y="1593686"/>
            <a:ext cx="445053" cy="37374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下箭头 20"/>
          <p:cNvSpPr/>
          <p:nvPr/>
        </p:nvSpPr>
        <p:spPr>
          <a:xfrm rot="16200000">
            <a:off x="4136843" y="3200842"/>
            <a:ext cx="596643" cy="523112"/>
          </a:xfrm>
          <a:prstGeom prst="downArrow">
            <a:avLst>
              <a:gd name="adj1" fmla="val 50000"/>
              <a:gd name="adj2" fmla="val 4769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4" name="下箭头 20"/>
          <p:cNvSpPr/>
          <p:nvPr/>
        </p:nvSpPr>
        <p:spPr>
          <a:xfrm rot="16200000">
            <a:off x="6726343" y="3200842"/>
            <a:ext cx="596643" cy="523112"/>
          </a:xfrm>
          <a:prstGeom prst="downArrow">
            <a:avLst>
              <a:gd name="adj1" fmla="val 50000"/>
              <a:gd name="adj2" fmla="val 4769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000,&quot;width&quot;:9000}"/>
</p:tagLst>
</file>

<file path=ppt/tags/tag2.xml><?xml version="1.0" encoding="utf-8"?>
<p:tagLst xmlns:p="http://schemas.openxmlformats.org/presentationml/2006/main">
  <p:tag name="KSO_WM_UNIT_PLACING_PICTURE_USER_VIEWPORT" val="{&quot;height&quot;:6000,&quot;width&quot;:9000}"/>
</p:tagLst>
</file>

<file path=ppt/tags/tag3.xml><?xml version="1.0" encoding="utf-8"?>
<p:tagLst xmlns:p="http://schemas.openxmlformats.org/presentationml/2006/main">
  <p:tag name="KSO_WM_UNIT_PLACING_PICTURE_USER_VIEWPORT" val="{&quot;height&quot;:6000,&quot;width&quot;:9000}"/>
</p:tagLst>
</file>

<file path=ppt/tags/tag4.xml><?xml version="1.0" encoding="utf-8"?>
<p:tagLst xmlns:p="http://schemas.openxmlformats.org/presentationml/2006/main">
  <p:tag name="KSO_WM_UNIT_PLACING_PICTURE_USER_VIEWPORT" val="{&quot;height&quot;:6000,&quot;width&quot;:9000}"/>
</p:tagLst>
</file>

<file path=ppt/tags/tag5.xml><?xml version="1.0" encoding="utf-8"?>
<p:tagLst xmlns:p="http://schemas.openxmlformats.org/presentationml/2006/main">
  <p:tag name="KSO_WM_UNIT_PLACING_PICTURE_USER_VIEWPORT" val="{&quot;height&quot;:6000,&quot;width&quot;:9000}"/>
</p:tagLst>
</file>

<file path=ppt/tags/tag6.xml><?xml version="1.0" encoding="utf-8"?>
<p:tagLst xmlns:p="http://schemas.openxmlformats.org/presentationml/2006/main">
  <p:tag name="KSO_WM_UNIT_PLACING_PICTURE_USER_VIEWPORT" val="{&quot;height&quot;:6000,&quot;width&quot;:9000}"/>
</p:tagLst>
</file>

<file path=ppt/tags/tag7.xml><?xml version="1.0" encoding="utf-8"?>
<p:tagLst xmlns:p="http://schemas.openxmlformats.org/presentationml/2006/main">
  <p:tag name="KSO_WM_UNIT_PLACING_PICTURE_USER_VIEWPORT" val="{&quot;height&quot;:6000,&quot;width&quot;:9000}"/>
</p:tagLst>
</file>

<file path=ppt/tags/tag8.xml><?xml version="1.0" encoding="utf-8"?>
<p:tagLst xmlns:p="http://schemas.openxmlformats.org/presentationml/2006/main">
  <p:tag name="KSO_WM_UNIT_PLACING_PICTURE_USER_VIEWPORT" val="{&quot;height&quot;:6000,&quot;width&quot;:9000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5524</Words>
  <Application>WPS 演示</Application>
  <PresentationFormat>全屏显示(4:3)</PresentationFormat>
  <Paragraphs>728</Paragraphs>
  <Slides>56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5" baseType="lpstr">
      <vt:lpstr>Arial</vt:lpstr>
      <vt:lpstr>宋体</vt:lpstr>
      <vt:lpstr>Wingdings</vt:lpstr>
      <vt:lpstr>Times New Roman</vt:lpstr>
      <vt:lpstr>微软雅黑</vt:lpstr>
      <vt:lpstr>Segoe UI Black</vt:lpstr>
      <vt:lpstr>Calibri</vt:lpstr>
      <vt:lpstr>Arial Unicode MS</vt:lpstr>
      <vt:lpstr>Calibri Light</vt:lpstr>
      <vt:lpstr>Monotype Sorts</vt:lpstr>
      <vt:lpstr>Wingdings</vt:lpstr>
      <vt:lpstr>MS PGothic</vt:lpstr>
      <vt:lpstr>Webdings</vt:lpstr>
      <vt:lpstr>PingFang SC</vt:lpstr>
      <vt:lpstr>Segoe Print</vt:lpstr>
      <vt:lpstr>Helvetica</vt:lpstr>
      <vt:lpstr>Arial Black</vt:lpstr>
      <vt:lpstr>方正兰亭超细黑简体</vt:lpstr>
      <vt:lpstr>Office 主题</vt:lpstr>
      <vt:lpstr>数据科学引论</vt:lpstr>
      <vt:lpstr>PowerPoint 演示文稿</vt:lpstr>
      <vt:lpstr>PowerPoint 演示文稿</vt:lpstr>
      <vt:lpstr>PowerPoint 演示文稿</vt:lpstr>
      <vt:lpstr>PowerPoint 演示文稿</vt:lpstr>
      <vt:lpstr>Hadoop 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Hadoop关键技术-Hive</vt:lpstr>
      <vt:lpstr>Hadoop关键技术-Zookeeper</vt:lpstr>
      <vt:lpstr>Hadoop关键技术-Sqoop</vt:lpstr>
      <vt:lpstr>Hadoop关键技术-Flume</vt:lpstr>
      <vt:lpstr>Hadoop关键技术</vt:lpstr>
      <vt:lpstr>Hadoop关键技术</vt:lpstr>
      <vt:lpstr>Hadoop关键技术</vt:lpstr>
      <vt:lpstr>Hadoop关键技术</vt:lpstr>
      <vt:lpstr>Hadoop关键技术</vt:lpstr>
      <vt:lpstr>Hadoop关键技术</vt:lpstr>
      <vt:lpstr>Hadoop推荐书籍</vt:lpstr>
      <vt:lpstr>Hadoop推荐书籍</vt:lpstr>
      <vt:lpstr>PowerPoint 演示文稿</vt:lpstr>
      <vt:lpstr>PowerPoint 演示文稿</vt:lpstr>
      <vt:lpstr>数据处理实践——频繁项集</vt:lpstr>
      <vt:lpstr>频繁项集——关联分析相关定义</vt:lpstr>
      <vt:lpstr>频繁项集——关联分析相关定义</vt:lpstr>
      <vt:lpstr>频繁项集——关联分析相关定义</vt:lpstr>
      <vt:lpstr>频繁项集——关联分析相关定义</vt:lpstr>
      <vt:lpstr>PowerPoint 演示文稿</vt:lpstr>
      <vt:lpstr>频繁项集——数据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大数据概念</dc:title>
  <dc:creator>Jiancheng Lv</dc:creator>
  <cp:lastModifiedBy>SamJ</cp:lastModifiedBy>
  <cp:revision>269</cp:revision>
  <dcterms:created xsi:type="dcterms:W3CDTF">2016-07-13T07:06:00Z</dcterms:created>
  <dcterms:modified xsi:type="dcterms:W3CDTF">2021-09-29T10:46:37Z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0138D1E2A45241D390DB34E561A092E8</vt:lpwstr>
  </property>
</Properties>
</file>